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5"/>
  </p:notesMasterIdLst>
  <p:sldIdLst>
    <p:sldId id="257" r:id="rId2"/>
    <p:sldId id="346" r:id="rId3"/>
    <p:sldId id="298" r:id="rId4"/>
    <p:sldId id="331" r:id="rId5"/>
    <p:sldId id="359" r:id="rId6"/>
    <p:sldId id="358" r:id="rId7"/>
    <p:sldId id="351" r:id="rId8"/>
    <p:sldId id="347" r:id="rId9"/>
    <p:sldId id="348" r:id="rId10"/>
    <p:sldId id="349" r:id="rId11"/>
    <p:sldId id="345" r:id="rId12"/>
    <p:sldId id="344" r:id="rId13"/>
    <p:sldId id="275" r:id="rId14"/>
    <p:sldId id="310" r:id="rId15"/>
    <p:sldId id="322" r:id="rId16"/>
    <p:sldId id="352" r:id="rId17"/>
    <p:sldId id="355" r:id="rId18"/>
    <p:sldId id="276" r:id="rId19"/>
    <p:sldId id="277" r:id="rId20"/>
    <p:sldId id="278" r:id="rId21"/>
    <p:sldId id="311" r:id="rId22"/>
    <p:sldId id="356" r:id="rId23"/>
    <p:sldId id="376" r:id="rId24"/>
    <p:sldId id="357" r:id="rId25"/>
    <p:sldId id="369" r:id="rId26"/>
    <p:sldId id="312" r:id="rId27"/>
    <p:sldId id="316" r:id="rId28"/>
    <p:sldId id="366" r:id="rId29"/>
    <p:sldId id="371" r:id="rId30"/>
    <p:sldId id="373" r:id="rId31"/>
    <p:sldId id="374" r:id="rId32"/>
    <p:sldId id="372" r:id="rId33"/>
    <p:sldId id="378" r:id="rId34"/>
    <p:sldId id="360" r:id="rId35"/>
    <p:sldId id="379" r:id="rId36"/>
    <p:sldId id="377" r:id="rId37"/>
    <p:sldId id="365" r:id="rId38"/>
    <p:sldId id="367" r:id="rId39"/>
    <p:sldId id="364" r:id="rId40"/>
    <p:sldId id="361" r:id="rId41"/>
    <p:sldId id="363" r:id="rId42"/>
    <p:sldId id="370" r:id="rId43"/>
    <p:sldId id="362" r:id="rId4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BF0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282" autoAdjust="0"/>
    <p:restoredTop sz="85464" autoAdjust="0"/>
  </p:normalViewPr>
  <p:slideViewPr>
    <p:cSldViewPr snapToGrid="0">
      <p:cViewPr varScale="1">
        <p:scale>
          <a:sx n="73" d="100"/>
          <a:sy n="73" d="100"/>
        </p:scale>
        <p:origin x="845" y="72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D:\Research\LM\type-inference\Results\Plot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D:\Research\LM\type-inference\Results\Plot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D:\Research\LM\type-inference\Results\Plot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D:\Research\LM\type-inference\Results\Plot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1"/>
        <c:ser>
          <c:idx val="0"/>
          <c:order val="0"/>
          <c:tx>
            <c:strRef>
              <c:f>'Sheet2 (2)'!$D$3</c:f>
              <c:strCache>
                <c:ptCount val="1"/>
                <c:pt idx="0">
                  <c:v>Top-1</c:v>
                </c:pt>
              </c:strCache>
            </c:strRef>
          </c:tx>
          <c:invertIfNegative val="0"/>
          <c:dPt>
            <c:idx val="0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73AF-44CE-8D3E-7A6B83272F66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73AF-44CE-8D3E-7A6B83272F66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73AF-44CE-8D3E-7A6B83272F66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73AF-44CE-8D3E-7A6B83272F66}"/>
              </c:ext>
            </c:extLst>
          </c:dPt>
          <c:cat>
            <c:strRef>
              <c:f>'Sheet2 (2)'!$C$4:$C$7</c:f>
              <c:strCache>
                <c:ptCount val="4"/>
                <c:pt idx="0">
                  <c:v>Compiler</c:v>
                </c:pt>
                <c:pt idx="1">
                  <c:v>Baseline</c:v>
                </c:pt>
                <c:pt idx="2">
                  <c:v>Basic RNN</c:v>
                </c:pt>
                <c:pt idx="3">
                  <c:v>DeepTyper</c:v>
                </c:pt>
              </c:strCache>
            </c:strRef>
          </c:cat>
          <c:val>
            <c:numRef>
              <c:f>'Sheet2 (2)'!$D$4:$D$7</c:f>
              <c:numCache>
                <c:formatCode>0.00%</c:formatCode>
                <c:ptCount val="4"/>
                <c:pt idx="0">
                  <c:v>0.105</c:v>
                </c:pt>
                <c:pt idx="1">
                  <c:v>0.375</c:v>
                </c:pt>
                <c:pt idx="2" formatCode="0%">
                  <c:v>0.55000000000000004</c:v>
                </c:pt>
                <c:pt idx="3">
                  <c:v>0.56899999999999995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73AF-44CE-8D3E-7A6B83272F6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0"/>
        <c:axId val="578841712"/>
        <c:axId val="578844008"/>
      </c:barChart>
      <c:catAx>
        <c:axId val="57884171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78844008"/>
        <c:crosses val="autoZero"/>
        <c:auto val="1"/>
        <c:lblAlgn val="ctr"/>
        <c:lblOffset val="100"/>
        <c:noMultiLvlLbl val="0"/>
      </c:catAx>
      <c:valAx>
        <c:axId val="578844008"/>
        <c:scaling>
          <c:orientation val="minMax"/>
          <c:max val="0.60000000000000009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78841712"/>
        <c:crosses val="autoZero"/>
        <c:crossBetween val="between"/>
        <c:majorUnit val="0.2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2400"/>
      </a:pPr>
      <a:endParaRPr lang="en-U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Sheet1!$B$10</c:f>
              <c:strCache>
                <c:ptCount val="1"/>
                <c:pt idx="0">
                  <c:v>Correct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Sheet1!$A$12:$A$13</c:f>
              <c:strCache>
                <c:ptCount val="2"/>
                <c:pt idx="0">
                  <c:v>DeepTyper</c:v>
                </c:pt>
                <c:pt idx="1">
                  <c:v>JSNice</c:v>
                </c:pt>
              </c:strCache>
            </c:strRef>
          </c:cat>
          <c:val>
            <c:numRef>
              <c:f>Sheet1!$B$12:$B$13</c:f>
              <c:numCache>
                <c:formatCode>0.00%</c:formatCode>
                <c:ptCount val="2"/>
                <c:pt idx="0">
                  <c:v>0.58400000000000007</c:v>
                </c:pt>
                <c:pt idx="1">
                  <c:v>0.53800000000000003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1D5-4F56-980D-9581BB9A4E4E}"/>
            </c:ext>
          </c:extLst>
        </c:ser>
        <c:ser>
          <c:idx val="1"/>
          <c:order val="1"/>
          <c:tx>
            <c:strRef>
              <c:f>Sheet1!$C$10</c:f>
              <c:strCache>
                <c:ptCount val="1"/>
                <c:pt idx="0">
                  <c:v>Incorrect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Sheet1!$A$12:$A$13</c:f>
              <c:strCache>
                <c:ptCount val="2"/>
                <c:pt idx="0">
                  <c:v>DeepTyper</c:v>
                </c:pt>
                <c:pt idx="1">
                  <c:v>JSNice</c:v>
                </c:pt>
              </c:strCache>
            </c:strRef>
          </c:cat>
          <c:val>
            <c:numRef>
              <c:f>Sheet1!$C$12:$C$13</c:f>
              <c:numCache>
                <c:formatCode>0.00%</c:formatCode>
                <c:ptCount val="2"/>
                <c:pt idx="0">
                  <c:v>6.5000000000000002E-2</c:v>
                </c:pt>
                <c:pt idx="1">
                  <c:v>8.9999999999999993E-3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1D5-4F56-980D-9581BB9A4E4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100"/>
        <c:axId val="811620504"/>
        <c:axId val="811619520"/>
      </c:barChart>
      <c:catAx>
        <c:axId val="81162050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11619520"/>
        <c:crosses val="autoZero"/>
        <c:auto val="1"/>
        <c:lblAlgn val="ctr"/>
        <c:lblOffset val="100"/>
        <c:noMultiLvlLbl val="0"/>
      </c:catAx>
      <c:valAx>
        <c:axId val="811619520"/>
        <c:scaling>
          <c:orientation val="minMax"/>
          <c:max val="1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1162050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2400"/>
      </a:pPr>
      <a:endParaRPr lang="en-US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Sheet1!$B$10</c:f>
              <c:strCache>
                <c:ptCount val="1"/>
                <c:pt idx="0">
                  <c:v>Correct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Sheet1!$A$11:$A$13</c:f>
              <c:strCache>
                <c:ptCount val="3"/>
                <c:pt idx="0">
                  <c:v>Hybrid</c:v>
                </c:pt>
                <c:pt idx="1">
                  <c:v>DeepTyper</c:v>
                </c:pt>
                <c:pt idx="2">
                  <c:v>JSNice</c:v>
                </c:pt>
              </c:strCache>
            </c:strRef>
          </c:cat>
          <c:val>
            <c:numRef>
              <c:f>Sheet1!$B$11:$B$13</c:f>
              <c:numCache>
                <c:formatCode>0.00%</c:formatCode>
                <c:ptCount val="3"/>
                <c:pt idx="0">
                  <c:v>0.75</c:v>
                </c:pt>
                <c:pt idx="1">
                  <c:v>0.58400000000000007</c:v>
                </c:pt>
                <c:pt idx="2">
                  <c:v>0.53800000000000003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F7C-466F-BD79-052465A4A643}"/>
            </c:ext>
          </c:extLst>
        </c:ser>
        <c:ser>
          <c:idx val="1"/>
          <c:order val="1"/>
          <c:tx>
            <c:strRef>
              <c:f>Sheet1!$C$10</c:f>
              <c:strCache>
                <c:ptCount val="1"/>
                <c:pt idx="0">
                  <c:v>Incorrect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Sheet1!$A$11:$A$13</c:f>
              <c:strCache>
                <c:ptCount val="3"/>
                <c:pt idx="0">
                  <c:v>Hybrid</c:v>
                </c:pt>
                <c:pt idx="1">
                  <c:v>DeepTyper</c:v>
                </c:pt>
                <c:pt idx="2">
                  <c:v>JSNice</c:v>
                </c:pt>
              </c:strCache>
            </c:strRef>
          </c:cat>
          <c:val>
            <c:numRef>
              <c:f>Sheet1!$C$11:$C$13</c:f>
              <c:numCache>
                <c:formatCode>0.00%</c:formatCode>
                <c:ptCount val="3"/>
                <c:pt idx="0">
                  <c:v>4.5999999999999999E-2</c:v>
                </c:pt>
                <c:pt idx="1">
                  <c:v>6.5000000000000002E-2</c:v>
                </c:pt>
                <c:pt idx="2">
                  <c:v>8.9999999999999993E-3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F7C-466F-BD79-052465A4A64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100"/>
        <c:axId val="811620504"/>
        <c:axId val="811619520"/>
      </c:barChart>
      <c:catAx>
        <c:axId val="81162050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11619520"/>
        <c:crosses val="autoZero"/>
        <c:auto val="1"/>
        <c:lblAlgn val="ctr"/>
        <c:lblOffset val="100"/>
        <c:noMultiLvlLbl val="0"/>
      </c:catAx>
      <c:valAx>
        <c:axId val="811619520"/>
        <c:scaling>
          <c:orientation val="minMax"/>
          <c:max val="1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1162050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2400"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1"/>
        <c:ser>
          <c:idx val="0"/>
          <c:order val="0"/>
          <c:tx>
            <c:strRef>
              <c:f>'Sheet2 (2)'!$D$3</c:f>
              <c:strCache>
                <c:ptCount val="1"/>
                <c:pt idx="0">
                  <c:v>Top-1</c:v>
                </c:pt>
              </c:strCache>
            </c:strRef>
          </c:tx>
          <c:invertIfNegative val="0"/>
          <c:dPt>
            <c:idx val="0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73AF-44CE-8D3E-7A6B83272F66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73AF-44CE-8D3E-7A6B83272F66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73AF-44CE-8D3E-7A6B83272F66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73AF-44CE-8D3E-7A6B83272F66}"/>
              </c:ext>
            </c:extLst>
          </c:dPt>
          <c:cat>
            <c:strRef>
              <c:f>'Sheet2 (2)'!$C$4:$C$7</c:f>
              <c:strCache>
                <c:ptCount val="4"/>
                <c:pt idx="0">
                  <c:v>Compiler</c:v>
                </c:pt>
                <c:pt idx="1">
                  <c:v>Baseline</c:v>
                </c:pt>
                <c:pt idx="2">
                  <c:v>Plain RNN</c:v>
                </c:pt>
                <c:pt idx="3">
                  <c:v>DeepTyper</c:v>
                </c:pt>
              </c:strCache>
            </c:strRef>
          </c:cat>
          <c:val>
            <c:numRef>
              <c:f>'Sheet2 (2)'!$D$4:$D$7</c:f>
              <c:numCache>
                <c:formatCode>0.00%</c:formatCode>
                <c:ptCount val="4"/>
                <c:pt idx="0">
                  <c:v>0.105</c:v>
                </c:pt>
                <c:pt idx="1">
                  <c:v>0.375</c:v>
                </c:pt>
                <c:pt idx="2" formatCode="0%">
                  <c:v>0.55000000000000004</c:v>
                </c:pt>
                <c:pt idx="3">
                  <c:v>0.56899999999999995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73AF-44CE-8D3E-7A6B83272F6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0"/>
        <c:axId val="578841712"/>
        <c:axId val="578844008"/>
      </c:barChart>
      <c:catAx>
        <c:axId val="57884171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78844008"/>
        <c:crosses val="autoZero"/>
        <c:auto val="1"/>
        <c:lblAlgn val="ctr"/>
        <c:lblOffset val="100"/>
        <c:noMultiLvlLbl val="0"/>
      </c:catAx>
      <c:valAx>
        <c:axId val="578844008"/>
        <c:scaling>
          <c:orientation val="minMax"/>
          <c:max val="0.60000000000000009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78841712"/>
        <c:crosses val="autoZero"/>
        <c:crossBetween val="between"/>
        <c:majorUnit val="0.2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2400"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1"/>
        <c:ser>
          <c:idx val="0"/>
          <c:order val="0"/>
          <c:tx>
            <c:strRef>
              <c:f>'Sheet2 (2)'!$D$3</c:f>
              <c:strCache>
                <c:ptCount val="1"/>
                <c:pt idx="0">
                  <c:v>Top-1</c:v>
                </c:pt>
              </c:strCache>
            </c:strRef>
          </c:tx>
          <c:invertIfNegative val="0"/>
          <c:dPt>
            <c:idx val="0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73AF-44CE-8D3E-7A6B83272F66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73AF-44CE-8D3E-7A6B83272F66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73AF-44CE-8D3E-7A6B83272F66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73AF-44CE-8D3E-7A6B83272F66}"/>
              </c:ext>
            </c:extLst>
          </c:dPt>
          <c:cat>
            <c:strRef>
              <c:f>'Sheet2 (2)'!$C$4:$C$7</c:f>
              <c:strCache>
                <c:ptCount val="4"/>
                <c:pt idx="0">
                  <c:v>Compiler</c:v>
                </c:pt>
                <c:pt idx="1">
                  <c:v>Baseline</c:v>
                </c:pt>
                <c:pt idx="2">
                  <c:v>Plain RNN</c:v>
                </c:pt>
                <c:pt idx="3">
                  <c:v>DeepTyper</c:v>
                </c:pt>
              </c:strCache>
            </c:strRef>
          </c:cat>
          <c:val>
            <c:numRef>
              <c:f>'Sheet2 (2)'!$D$4:$D$7</c:f>
              <c:numCache>
                <c:formatCode>0.00%</c:formatCode>
                <c:ptCount val="4"/>
                <c:pt idx="0">
                  <c:v>0.105</c:v>
                </c:pt>
                <c:pt idx="1">
                  <c:v>0.375</c:v>
                </c:pt>
                <c:pt idx="2" formatCode="0%">
                  <c:v>0.55000000000000004</c:v>
                </c:pt>
                <c:pt idx="3">
                  <c:v>0.56899999999999995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73AF-44CE-8D3E-7A6B83272F6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0"/>
        <c:axId val="578841712"/>
        <c:axId val="578844008"/>
      </c:barChart>
      <c:catAx>
        <c:axId val="57884171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78844008"/>
        <c:crosses val="autoZero"/>
        <c:auto val="1"/>
        <c:lblAlgn val="ctr"/>
        <c:lblOffset val="100"/>
        <c:noMultiLvlLbl val="0"/>
      </c:catAx>
      <c:valAx>
        <c:axId val="578844008"/>
        <c:scaling>
          <c:orientation val="minMax"/>
          <c:max val="0.60000000000000009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78841712"/>
        <c:crosses val="autoZero"/>
        <c:crossBetween val="between"/>
        <c:majorUnit val="0.2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2400"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1"/>
        <c:ser>
          <c:idx val="0"/>
          <c:order val="0"/>
          <c:tx>
            <c:strRef>
              <c:f>'Sheet2 (2)'!$D$3</c:f>
              <c:strCache>
                <c:ptCount val="1"/>
                <c:pt idx="0">
                  <c:v>Top-1</c:v>
                </c:pt>
              </c:strCache>
            </c:strRef>
          </c:tx>
          <c:invertIfNegative val="0"/>
          <c:dPt>
            <c:idx val="0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73AF-44CE-8D3E-7A6B83272F66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73AF-44CE-8D3E-7A6B83272F66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73AF-44CE-8D3E-7A6B83272F66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73AF-44CE-8D3E-7A6B83272F66}"/>
              </c:ext>
            </c:extLst>
          </c:dPt>
          <c:cat>
            <c:strRef>
              <c:f>'Sheet2 (2)'!$C$4:$C$7</c:f>
              <c:strCache>
                <c:ptCount val="4"/>
                <c:pt idx="0">
                  <c:v>Compiler</c:v>
                </c:pt>
                <c:pt idx="1">
                  <c:v>Baseline</c:v>
                </c:pt>
                <c:pt idx="2">
                  <c:v>Plain RNN</c:v>
                </c:pt>
                <c:pt idx="3">
                  <c:v>DeepTyper</c:v>
                </c:pt>
              </c:strCache>
            </c:strRef>
          </c:cat>
          <c:val>
            <c:numRef>
              <c:f>'Sheet2 (2)'!$D$4:$D$7</c:f>
              <c:numCache>
                <c:formatCode>0.00%</c:formatCode>
                <c:ptCount val="4"/>
                <c:pt idx="0">
                  <c:v>0.105</c:v>
                </c:pt>
                <c:pt idx="1">
                  <c:v>0.375</c:v>
                </c:pt>
                <c:pt idx="2" formatCode="0%">
                  <c:v>0.55000000000000004</c:v>
                </c:pt>
                <c:pt idx="3">
                  <c:v>0.56899999999999995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73AF-44CE-8D3E-7A6B83272F6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0"/>
        <c:axId val="578841712"/>
        <c:axId val="578844008"/>
      </c:barChart>
      <c:catAx>
        <c:axId val="57884171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78844008"/>
        <c:crosses val="autoZero"/>
        <c:auto val="1"/>
        <c:lblAlgn val="ctr"/>
        <c:lblOffset val="100"/>
        <c:noMultiLvlLbl val="0"/>
      </c:catAx>
      <c:valAx>
        <c:axId val="578844008"/>
        <c:scaling>
          <c:orientation val="minMax"/>
          <c:max val="0.60000000000000009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78841712"/>
        <c:crosses val="autoZero"/>
        <c:crossBetween val="between"/>
        <c:majorUnit val="0.2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2400"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Sheet1!$D$3</c:f>
              <c:strCache>
                <c:ptCount val="1"/>
                <c:pt idx="0">
                  <c:v>Recall</c:v>
                </c:pt>
              </c:strCache>
            </c:strRef>
          </c:tx>
          <c:spPr>
            <a:ln w="76200" cap="rnd">
              <a:solidFill>
                <a:schemeClr val="bg1">
                  <a:lumMod val="85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bg1"/>
              </a:solidFill>
              <a:ln w="190500">
                <a:solidFill>
                  <a:schemeClr val="bg1">
                    <a:lumMod val="85000"/>
                  </a:schemeClr>
                </a:solidFill>
              </a:ln>
              <a:effectLst/>
            </c:spPr>
          </c:marker>
          <c:dPt>
            <c:idx val="0"/>
            <c:marker>
              <c:symbol val="circle"/>
              <c:size val="5"/>
              <c:spPr>
                <a:solidFill>
                  <a:schemeClr val="bg1"/>
                </a:solidFill>
                <a:ln w="190500">
                  <a:solidFill>
                    <a:schemeClr val="accent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0-871F-41AF-8260-3A19FB6D350D}"/>
              </c:ext>
            </c:extLst>
          </c:dPt>
          <c:xVal>
            <c:numRef>
              <c:f>Sheet1!$D$4:$D$8</c:f>
              <c:numCache>
                <c:formatCode>0%</c:formatCode>
                <c:ptCount val="5"/>
                <c:pt idx="0">
                  <c:v>1</c:v>
                </c:pt>
                <c:pt idx="1">
                  <c:v>0.7578125</c:v>
                </c:pt>
                <c:pt idx="2">
                  <c:v>0.39598781779661019</c:v>
                </c:pt>
                <c:pt idx="3">
                  <c:v>0.14883474576271186</c:v>
                </c:pt>
                <c:pt idx="4">
                  <c:v>2.6946504237288137E-2</c:v>
                </c:pt>
              </c:numCache>
            </c:numRef>
          </c:xVal>
          <c:yVal>
            <c:numRef>
              <c:f>Sheet1!$C$4:$C$8</c:f>
              <c:numCache>
                <c:formatCode>0%</c:formatCode>
                <c:ptCount val="5"/>
                <c:pt idx="0">
                  <c:v>0.5691207627118644</c:v>
                </c:pt>
                <c:pt idx="1">
                  <c:v>0.67202516162851655</c:v>
                </c:pt>
                <c:pt idx="2">
                  <c:v>0.86557431867580659</c:v>
                </c:pt>
                <c:pt idx="3">
                  <c:v>0.9528469750889681</c:v>
                </c:pt>
                <c:pt idx="4">
                  <c:v>0.97297297297297292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5-871F-41AF-8260-3A19FB6D350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37872824"/>
        <c:axId val="219092952"/>
      </c:scatterChart>
      <c:valAx>
        <c:axId val="737872824"/>
        <c:scaling>
          <c:orientation val="minMax"/>
          <c:max val="1"/>
        </c:scaling>
        <c:delete val="0"/>
        <c:axPos val="b"/>
        <c:majorGridlines>
          <c:spPr>
            <a:ln w="6350" cap="flat" cmpd="sng" algn="ctr">
              <a:solidFill>
                <a:schemeClr val="tx1">
                  <a:lumMod val="15000"/>
                  <a:lumOff val="85000"/>
                </a:schemeClr>
              </a:solidFill>
              <a:prstDash val="lgDash"/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Recall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%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9092952"/>
        <c:crosses val="autoZero"/>
        <c:crossBetween val="midCat"/>
        <c:majorUnit val="0.2"/>
      </c:valAx>
      <c:valAx>
        <c:axId val="219092952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prstDash val="lgDash"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Precision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%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37872824"/>
        <c:crosses val="autoZero"/>
        <c:crossBetween val="midCat"/>
        <c:majorUnit val="0.2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2400"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Sheet1!$D$3</c:f>
              <c:strCache>
                <c:ptCount val="1"/>
                <c:pt idx="0">
                  <c:v>Recall</c:v>
                </c:pt>
              </c:strCache>
            </c:strRef>
          </c:tx>
          <c:spPr>
            <a:ln w="76200" cap="rnd">
              <a:solidFill>
                <a:schemeClr val="bg1">
                  <a:lumMod val="85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bg1"/>
              </a:solidFill>
              <a:ln w="190500">
                <a:solidFill>
                  <a:schemeClr val="bg1">
                    <a:lumMod val="85000"/>
                  </a:schemeClr>
                </a:solidFill>
              </a:ln>
              <a:effectLst/>
            </c:spPr>
          </c:marker>
          <c:dPt>
            <c:idx val="0"/>
            <c:marker>
              <c:symbol val="circle"/>
              <c:size val="5"/>
              <c:spPr>
                <a:solidFill>
                  <a:schemeClr val="bg1"/>
                </a:solidFill>
                <a:ln w="190500">
                  <a:solidFill>
                    <a:schemeClr val="accent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0-871F-41AF-8260-3A19FB6D350D}"/>
              </c:ext>
            </c:extLst>
          </c:dPt>
          <c:dPt>
            <c:idx val="1"/>
            <c:marker>
              <c:symbol val="circle"/>
              <c:size val="5"/>
              <c:spPr>
                <a:solidFill>
                  <a:schemeClr val="bg1"/>
                </a:solidFill>
                <a:ln w="190500">
                  <a:solidFill>
                    <a:schemeClr val="accent1"/>
                  </a:solidFill>
                </a:ln>
                <a:effectLst/>
              </c:spPr>
            </c:marker>
            <c:bubble3D val="0"/>
            <c:spPr>
              <a:ln w="76200" cap="rnd">
                <a:solidFill>
                  <a:schemeClr val="accent1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871F-41AF-8260-3A19FB6D350D}"/>
              </c:ext>
            </c:extLst>
          </c:dPt>
          <c:xVal>
            <c:numRef>
              <c:f>Sheet1!$D$4:$D$8</c:f>
              <c:numCache>
                <c:formatCode>0%</c:formatCode>
                <c:ptCount val="5"/>
                <c:pt idx="0">
                  <c:v>1</c:v>
                </c:pt>
                <c:pt idx="1">
                  <c:v>0.7578125</c:v>
                </c:pt>
                <c:pt idx="2">
                  <c:v>0.39598781779661019</c:v>
                </c:pt>
                <c:pt idx="3">
                  <c:v>0.14883474576271186</c:v>
                </c:pt>
                <c:pt idx="4">
                  <c:v>2.6946504237288137E-2</c:v>
                </c:pt>
              </c:numCache>
            </c:numRef>
          </c:xVal>
          <c:yVal>
            <c:numRef>
              <c:f>Sheet1!$C$4:$C$8</c:f>
              <c:numCache>
                <c:formatCode>0%</c:formatCode>
                <c:ptCount val="5"/>
                <c:pt idx="0">
                  <c:v>0.5691207627118644</c:v>
                </c:pt>
                <c:pt idx="1">
                  <c:v>0.67202516162851655</c:v>
                </c:pt>
                <c:pt idx="2">
                  <c:v>0.86557431867580659</c:v>
                </c:pt>
                <c:pt idx="3">
                  <c:v>0.9528469750889681</c:v>
                </c:pt>
                <c:pt idx="4">
                  <c:v>0.97297297297297292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5-871F-41AF-8260-3A19FB6D350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37872824"/>
        <c:axId val="219092952"/>
      </c:scatterChart>
      <c:valAx>
        <c:axId val="737872824"/>
        <c:scaling>
          <c:orientation val="minMax"/>
          <c:max val="1"/>
        </c:scaling>
        <c:delete val="0"/>
        <c:axPos val="b"/>
        <c:majorGridlines>
          <c:spPr>
            <a:ln w="6350" cap="flat" cmpd="sng" algn="ctr">
              <a:solidFill>
                <a:schemeClr val="tx1">
                  <a:lumMod val="15000"/>
                  <a:lumOff val="85000"/>
                </a:schemeClr>
              </a:solidFill>
              <a:prstDash val="lgDash"/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Recall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%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9092952"/>
        <c:crosses val="autoZero"/>
        <c:crossBetween val="midCat"/>
        <c:majorUnit val="0.2"/>
      </c:valAx>
      <c:valAx>
        <c:axId val="219092952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prstDash val="lgDash"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Precision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%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37872824"/>
        <c:crosses val="autoZero"/>
        <c:crossBetween val="midCat"/>
        <c:majorUnit val="0.2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2400"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Sheet1!$D$3</c:f>
              <c:strCache>
                <c:ptCount val="1"/>
                <c:pt idx="0">
                  <c:v>Recall</c:v>
                </c:pt>
              </c:strCache>
            </c:strRef>
          </c:tx>
          <c:spPr>
            <a:ln w="76200" cap="rnd">
              <a:solidFill>
                <a:schemeClr val="bg1">
                  <a:lumMod val="85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bg1"/>
              </a:solidFill>
              <a:ln w="190500">
                <a:solidFill>
                  <a:schemeClr val="bg1">
                    <a:lumMod val="85000"/>
                  </a:schemeClr>
                </a:solidFill>
              </a:ln>
              <a:effectLst/>
            </c:spPr>
          </c:marker>
          <c:dPt>
            <c:idx val="0"/>
            <c:marker>
              <c:symbol val="circle"/>
              <c:size val="5"/>
              <c:spPr>
                <a:solidFill>
                  <a:schemeClr val="bg1"/>
                </a:solidFill>
                <a:ln w="190500">
                  <a:solidFill>
                    <a:schemeClr val="accent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0-871F-41AF-8260-3A19FB6D350D}"/>
              </c:ext>
            </c:extLst>
          </c:dPt>
          <c:dPt>
            <c:idx val="1"/>
            <c:marker>
              <c:symbol val="circle"/>
              <c:size val="5"/>
              <c:spPr>
                <a:solidFill>
                  <a:schemeClr val="bg1"/>
                </a:solidFill>
                <a:ln w="190500">
                  <a:solidFill>
                    <a:schemeClr val="accent1"/>
                  </a:solidFill>
                </a:ln>
                <a:effectLst/>
              </c:spPr>
            </c:marker>
            <c:bubble3D val="0"/>
            <c:spPr>
              <a:ln w="76200" cap="rnd">
                <a:solidFill>
                  <a:schemeClr val="accent1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871F-41AF-8260-3A19FB6D350D}"/>
              </c:ext>
            </c:extLst>
          </c:dPt>
          <c:dPt>
            <c:idx val="2"/>
            <c:marker>
              <c:symbol val="circle"/>
              <c:size val="5"/>
              <c:spPr>
                <a:solidFill>
                  <a:schemeClr val="bg1"/>
                </a:solidFill>
                <a:ln w="190500">
                  <a:solidFill>
                    <a:schemeClr val="accent1"/>
                  </a:solidFill>
                </a:ln>
                <a:effectLst/>
              </c:spPr>
            </c:marker>
            <c:bubble3D val="0"/>
            <c:spPr>
              <a:ln w="76200" cap="rnd">
                <a:solidFill>
                  <a:schemeClr val="accent1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2-871F-41AF-8260-3A19FB6D350D}"/>
              </c:ext>
            </c:extLst>
          </c:dPt>
          <c:xVal>
            <c:numRef>
              <c:f>Sheet1!$D$4:$D$8</c:f>
              <c:numCache>
                <c:formatCode>0%</c:formatCode>
                <c:ptCount val="5"/>
                <c:pt idx="0">
                  <c:v>1</c:v>
                </c:pt>
                <c:pt idx="1">
                  <c:v>0.7578125</c:v>
                </c:pt>
                <c:pt idx="2">
                  <c:v>0.39598781779661019</c:v>
                </c:pt>
                <c:pt idx="3">
                  <c:v>0.14883474576271186</c:v>
                </c:pt>
                <c:pt idx="4">
                  <c:v>2.6946504237288137E-2</c:v>
                </c:pt>
              </c:numCache>
            </c:numRef>
          </c:xVal>
          <c:yVal>
            <c:numRef>
              <c:f>Sheet1!$C$4:$C$8</c:f>
              <c:numCache>
                <c:formatCode>0%</c:formatCode>
                <c:ptCount val="5"/>
                <c:pt idx="0">
                  <c:v>0.5691207627118644</c:v>
                </c:pt>
                <c:pt idx="1">
                  <c:v>0.67202516162851655</c:v>
                </c:pt>
                <c:pt idx="2">
                  <c:v>0.86557431867580659</c:v>
                </c:pt>
                <c:pt idx="3">
                  <c:v>0.9528469750889681</c:v>
                </c:pt>
                <c:pt idx="4">
                  <c:v>0.97297297297297292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5-871F-41AF-8260-3A19FB6D350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37872824"/>
        <c:axId val="219092952"/>
      </c:scatterChart>
      <c:valAx>
        <c:axId val="737872824"/>
        <c:scaling>
          <c:orientation val="minMax"/>
          <c:max val="1"/>
        </c:scaling>
        <c:delete val="0"/>
        <c:axPos val="b"/>
        <c:majorGridlines>
          <c:spPr>
            <a:ln w="6350" cap="flat" cmpd="sng" algn="ctr">
              <a:solidFill>
                <a:schemeClr val="tx1">
                  <a:lumMod val="15000"/>
                  <a:lumOff val="85000"/>
                </a:schemeClr>
              </a:solidFill>
              <a:prstDash val="lgDash"/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Recall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%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9092952"/>
        <c:crosses val="autoZero"/>
        <c:crossBetween val="midCat"/>
        <c:majorUnit val="0.2"/>
      </c:valAx>
      <c:valAx>
        <c:axId val="219092952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prstDash val="lgDash"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Precision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%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37872824"/>
        <c:crosses val="autoZero"/>
        <c:crossBetween val="midCat"/>
        <c:majorUnit val="0.2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2400"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Sheet1!$D$3</c:f>
              <c:strCache>
                <c:ptCount val="1"/>
                <c:pt idx="0">
                  <c:v>Recall</c:v>
                </c:pt>
              </c:strCache>
            </c:strRef>
          </c:tx>
          <c:spPr>
            <a:ln w="7620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190500">
                <a:solidFill>
                  <a:schemeClr val="accent1"/>
                </a:solidFill>
              </a:ln>
              <a:effectLst/>
            </c:spPr>
          </c:marker>
          <c:xVal>
            <c:numRef>
              <c:f>Sheet1!$D$4:$D$8</c:f>
              <c:numCache>
                <c:formatCode>0%</c:formatCode>
                <c:ptCount val="5"/>
                <c:pt idx="0">
                  <c:v>1</c:v>
                </c:pt>
                <c:pt idx="1">
                  <c:v>0.7578125</c:v>
                </c:pt>
                <c:pt idx="2">
                  <c:v>0.39598781779661019</c:v>
                </c:pt>
                <c:pt idx="3">
                  <c:v>0.14883474576271186</c:v>
                </c:pt>
                <c:pt idx="4">
                  <c:v>2.6946504237288137E-2</c:v>
                </c:pt>
              </c:numCache>
            </c:numRef>
          </c:xVal>
          <c:yVal>
            <c:numRef>
              <c:f>Sheet1!$C$4:$C$8</c:f>
              <c:numCache>
                <c:formatCode>0%</c:formatCode>
                <c:ptCount val="5"/>
                <c:pt idx="0">
                  <c:v>0.5691207627118644</c:v>
                </c:pt>
                <c:pt idx="1">
                  <c:v>0.67202516162851655</c:v>
                </c:pt>
                <c:pt idx="2">
                  <c:v>0.86557431867580659</c:v>
                </c:pt>
                <c:pt idx="3">
                  <c:v>0.9528469750889681</c:v>
                </c:pt>
                <c:pt idx="4">
                  <c:v>0.97297297297297292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5-871F-41AF-8260-3A19FB6D350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37872824"/>
        <c:axId val="219092952"/>
      </c:scatterChart>
      <c:valAx>
        <c:axId val="737872824"/>
        <c:scaling>
          <c:orientation val="minMax"/>
          <c:max val="1"/>
        </c:scaling>
        <c:delete val="0"/>
        <c:axPos val="b"/>
        <c:majorGridlines>
          <c:spPr>
            <a:ln w="6350" cap="flat" cmpd="sng" algn="ctr">
              <a:solidFill>
                <a:schemeClr val="tx1">
                  <a:lumMod val="15000"/>
                  <a:lumOff val="85000"/>
                </a:schemeClr>
              </a:solidFill>
              <a:prstDash val="lgDash"/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Recall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%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9092952"/>
        <c:crosses val="autoZero"/>
        <c:crossBetween val="midCat"/>
        <c:majorUnit val="0.2"/>
      </c:valAx>
      <c:valAx>
        <c:axId val="219092952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prstDash val="lgDash"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Precision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%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37872824"/>
        <c:crosses val="autoZero"/>
        <c:crossBetween val="midCat"/>
        <c:majorUnit val="0.2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2400"/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Sheet1!$B$10</c:f>
              <c:strCache>
                <c:ptCount val="1"/>
                <c:pt idx="0">
                  <c:v>Correct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Sheet1!$A$12:$A$13</c:f>
              <c:strCache>
                <c:ptCount val="2"/>
                <c:pt idx="0">
                  <c:v>DeepTyper</c:v>
                </c:pt>
                <c:pt idx="1">
                  <c:v>JSNice</c:v>
                </c:pt>
              </c:strCache>
            </c:strRef>
          </c:cat>
          <c:val>
            <c:numRef>
              <c:f>Sheet1!$B$12:$B$13</c:f>
              <c:numCache>
                <c:formatCode>0.00%</c:formatCode>
                <c:ptCount val="2"/>
                <c:pt idx="0">
                  <c:v>0.58400000000000007</c:v>
                </c:pt>
                <c:pt idx="1">
                  <c:v>0.53800000000000003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1D5-4F56-980D-9581BB9A4E4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100"/>
        <c:axId val="811620504"/>
        <c:axId val="811619520"/>
      </c:barChart>
      <c:catAx>
        <c:axId val="81162050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11619520"/>
        <c:crosses val="autoZero"/>
        <c:auto val="1"/>
        <c:lblAlgn val="ctr"/>
        <c:lblOffset val="100"/>
        <c:noMultiLvlLbl val="0"/>
      </c:catAx>
      <c:valAx>
        <c:axId val="811619520"/>
        <c:scaling>
          <c:orientation val="minMax"/>
          <c:max val="1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1162050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0002202103953751"/>
          <c:y val="0.84895288998419405"/>
          <c:w val="0.19064832247726934"/>
          <c:h val="0.1289437585733881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2400"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colors6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colors7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colors8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90C737-1717-402D-8418-A7CFF26DD3BC}" type="datetimeFigureOut">
              <a:rPr lang="en-US" smtClean="0"/>
              <a:t>2/11/2018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67CE0D-48D4-40E4-8834-7D00432EED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0878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67CE0D-48D4-40E4-8834-7D00432EED0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4078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67CE0D-48D4-40E4-8834-7D00432EED0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9722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67CE0D-48D4-40E4-8834-7D00432EED09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2389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JSNice 	Precise, Unconfident</a:t>
            </a:r>
          </a:p>
          <a:p>
            <a:r>
              <a:rPr lang="en-US" dirty="0" err="1"/>
              <a:t>DeepTyper</a:t>
            </a:r>
            <a:r>
              <a:rPr lang="en-US" dirty="0"/>
              <a:t>	Intuitive, imprecise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67CE0D-48D4-40E4-8834-7D00432EED09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4959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Crux</a:t>
            </a:r>
          </a:p>
          <a:p>
            <a:r>
              <a:rPr lang="en-US" dirty="0"/>
              <a:t>With the right training setup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67CE0D-48D4-40E4-8834-7D00432EED09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99854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67CE0D-48D4-40E4-8834-7D00432EED09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7179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 just annotations!</a:t>
            </a:r>
          </a:p>
          <a:p>
            <a:r>
              <a:rPr lang="en-US" dirty="0" err="1"/>
              <a:t>Transpile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67CE0D-48D4-40E4-8834-7D00432EED0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3068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Real implications</a:t>
            </a:r>
          </a:p>
          <a:p>
            <a:r>
              <a:rPr lang="en-US" dirty="0"/>
              <a:t>It makes sense, then,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67CE0D-48D4-40E4-8834-7D00432EED09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21127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Also Python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67CE0D-48D4-40E4-8834-7D00432EED0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0013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67CE0D-48D4-40E4-8834-7D00432EED0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4436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Inter-project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B33192-B7AC-4562-B70F-45F9406C087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2089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B33192-B7AC-4562-B70F-45F9406C087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1866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Lots more tags</a:t>
            </a:r>
          </a:p>
          <a:p>
            <a:r>
              <a:rPr lang="en-US" dirty="0" err="1"/>
              <a:t>Loooong</a:t>
            </a:r>
            <a:r>
              <a:rPr lang="en-US" dirty="0"/>
              <a:t> sequences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67CE0D-48D4-40E4-8834-7D00432EED0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327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From/To</a:t>
            </a:r>
          </a:p>
          <a:p>
            <a:r>
              <a:rPr lang="en-US" dirty="0"/>
              <a:t>Type ALL identifiers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67CE0D-48D4-40E4-8834-7D00432EED0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1267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0A5D7-3F70-4B65-9ADD-CB2A7D8A4F6F}" type="datetimeFigureOut">
              <a:rPr lang="en-US" smtClean="0"/>
              <a:t>2/11/2018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33B903-E2A7-4C77-B724-A944E601A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952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0A5D7-3F70-4B65-9ADD-CB2A7D8A4F6F}" type="datetimeFigureOut">
              <a:rPr lang="en-US" smtClean="0"/>
              <a:t>2/11/2018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33B903-E2A7-4C77-B724-A944E601A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6618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0A5D7-3F70-4B65-9ADD-CB2A7D8A4F6F}" type="datetimeFigureOut">
              <a:rPr lang="en-US" smtClean="0"/>
              <a:t>2/11/2018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33B903-E2A7-4C77-B724-A944E601A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4902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0A5D7-3F70-4B65-9ADD-CB2A7D8A4F6F}" type="datetimeFigureOut">
              <a:rPr lang="en-US" smtClean="0"/>
              <a:t>2/11/2018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33B903-E2A7-4C77-B724-A944E601A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6194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0A5D7-3F70-4B65-9ADD-CB2A7D8A4F6F}" type="datetimeFigureOut">
              <a:rPr lang="en-US" smtClean="0"/>
              <a:t>2/11/2018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33B903-E2A7-4C77-B724-A944E601A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6161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0A5D7-3F70-4B65-9ADD-CB2A7D8A4F6F}" type="datetimeFigureOut">
              <a:rPr lang="en-US" smtClean="0"/>
              <a:t>2/11/2018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33B903-E2A7-4C77-B724-A944E601A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731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0A5D7-3F70-4B65-9ADD-CB2A7D8A4F6F}" type="datetimeFigureOut">
              <a:rPr lang="en-US" smtClean="0"/>
              <a:t>2/11/2018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33B903-E2A7-4C77-B724-A944E601A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5582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0A5D7-3F70-4B65-9ADD-CB2A7D8A4F6F}" type="datetimeFigureOut">
              <a:rPr lang="en-US" smtClean="0"/>
              <a:t>2/11/2018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33B903-E2A7-4C77-B724-A944E601A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560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0A5D7-3F70-4B65-9ADD-CB2A7D8A4F6F}" type="datetimeFigureOut">
              <a:rPr lang="en-US" smtClean="0"/>
              <a:t>2/11/2018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33B903-E2A7-4C77-B724-A944E601A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13618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0A5D7-3F70-4B65-9ADD-CB2A7D8A4F6F}" type="datetimeFigureOut">
              <a:rPr lang="en-US" smtClean="0"/>
              <a:t>2/11/2018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33B903-E2A7-4C77-B724-A944E601A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7487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0A5D7-3F70-4B65-9ADD-CB2A7D8A4F6F}" type="datetimeFigureOut">
              <a:rPr lang="en-US" smtClean="0"/>
              <a:t>2/11/2018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33B903-E2A7-4C77-B724-A944E601A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9768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80A5D7-3F70-4B65-9ADD-CB2A7D8A4F6F}" type="datetimeFigureOut">
              <a:rPr lang="en-US" smtClean="0"/>
              <a:t>2/11/2018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33B903-E2A7-4C77-B724-A944E601A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7946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1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mailto:vhellendoorn@ucdavis.edu" TargetMode="External"/><Relationship Id="rId2" Type="http://schemas.openxmlformats.org/officeDocument/2006/relationships/hyperlink" Target="https://github.com/DeepTyper/DeepTyper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813DD0-F80D-46F7-A4C4-6CB31707FD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600369"/>
            <a:ext cx="9144000" cy="2387600"/>
          </a:xfrm>
        </p:spPr>
        <p:txBody>
          <a:bodyPr>
            <a:normAutofit/>
          </a:bodyPr>
          <a:lstStyle/>
          <a:p>
            <a:r>
              <a:rPr lang="en-US" sz="8000" dirty="0">
                <a:solidFill>
                  <a:schemeClr val="accent1">
                    <a:lumMod val="75000"/>
                  </a:schemeClr>
                </a:solidFill>
              </a:rPr>
              <a:t>Deep</a:t>
            </a:r>
            <a:r>
              <a:rPr lang="en-US" sz="8000" dirty="0"/>
              <a:t> </a:t>
            </a:r>
            <a:r>
              <a:rPr lang="en-US" sz="8000" dirty="0">
                <a:solidFill>
                  <a:schemeClr val="accent1">
                    <a:lumMod val="75000"/>
                  </a:schemeClr>
                </a:solidFill>
              </a:rPr>
              <a:t>Learning</a:t>
            </a:r>
            <a:br>
              <a:rPr lang="en-US" sz="8000" dirty="0"/>
            </a:br>
            <a:r>
              <a:rPr lang="en-US" sz="6600" dirty="0"/>
              <a:t>  </a:t>
            </a:r>
            <a:r>
              <a:rPr lang="en-US" sz="8000" dirty="0">
                <a:solidFill>
                  <a:schemeClr val="accent2">
                    <a:lumMod val="75000"/>
                  </a:schemeClr>
                </a:solidFill>
              </a:rPr>
              <a:t>Type </a:t>
            </a:r>
            <a:r>
              <a:rPr lang="en-US" sz="72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sz="8000" dirty="0">
                <a:solidFill>
                  <a:schemeClr val="accent2">
                    <a:lumMod val="75000"/>
                  </a:schemeClr>
                </a:solidFill>
              </a:rPr>
              <a:t>Inference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71D709-E053-41C8-AAA4-E0D5AF2634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7452" y="3385066"/>
            <a:ext cx="8629095" cy="2483466"/>
          </a:xfrm>
        </p:spPr>
        <p:txBody>
          <a:bodyPr>
            <a:noAutofit/>
          </a:bodyPr>
          <a:lstStyle/>
          <a:p>
            <a:pPr algn="r"/>
            <a:r>
              <a:rPr lang="en-US" sz="4000" dirty="0"/>
              <a:t>Vincent Hellendoorn</a:t>
            </a:r>
            <a:r>
              <a:rPr lang="en-US" sz="4000" baseline="30000" dirty="0"/>
              <a:t>1,2</a:t>
            </a:r>
            <a:r>
              <a:rPr lang="en-US" sz="4000" dirty="0"/>
              <a:t>, Chris Bird</a:t>
            </a:r>
            <a:r>
              <a:rPr lang="en-US" sz="4000" baseline="30000" dirty="0"/>
              <a:t>2</a:t>
            </a:r>
            <a:r>
              <a:rPr lang="en-US" sz="4000" dirty="0"/>
              <a:t>,</a:t>
            </a:r>
          </a:p>
          <a:p>
            <a:pPr algn="r"/>
            <a:r>
              <a:rPr lang="en-US" sz="4000"/>
              <a:t>Earl T. Barr</a:t>
            </a:r>
            <a:r>
              <a:rPr lang="en-US" sz="4000" baseline="30000"/>
              <a:t>3</a:t>
            </a:r>
            <a:r>
              <a:rPr lang="en-US" sz="4000"/>
              <a:t> </a:t>
            </a:r>
            <a:r>
              <a:rPr lang="en-US" sz="4000" dirty="0"/>
              <a:t>and Miltos Allamanis</a:t>
            </a:r>
            <a:r>
              <a:rPr lang="en-US" sz="4000" baseline="30000" dirty="0"/>
              <a:t>4</a:t>
            </a:r>
            <a:endParaRPr lang="en-US" dirty="0"/>
          </a:p>
          <a:p>
            <a:pPr algn="r"/>
            <a:endParaRPr lang="en-US" sz="3200" baseline="30000" dirty="0"/>
          </a:p>
          <a:p>
            <a:pPr algn="r"/>
            <a:r>
              <a:rPr lang="en-US" baseline="30000" dirty="0"/>
              <a:t>1</a:t>
            </a:r>
            <a:r>
              <a:rPr lang="en-US" dirty="0"/>
              <a:t>UC Davis, </a:t>
            </a:r>
            <a:r>
              <a:rPr lang="en-US" baseline="30000" dirty="0"/>
              <a:t>2</a:t>
            </a:r>
            <a:r>
              <a:rPr lang="en-US" dirty="0"/>
              <a:t>MSR Redmond, </a:t>
            </a:r>
            <a:r>
              <a:rPr lang="en-US" baseline="30000" dirty="0"/>
              <a:t>3</a:t>
            </a:r>
            <a:r>
              <a:rPr lang="en-US" dirty="0"/>
              <a:t>UCL, </a:t>
            </a:r>
            <a:r>
              <a:rPr lang="en-US" baseline="30000" dirty="0"/>
              <a:t>4</a:t>
            </a:r>
            <a:r>
              <a:rPr lang="en-US" dirty="0"/>
              <a:t>MSR Cambridge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05C11F8-96DE-4D29-9E9F-93485660E5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37953" y="5842914"/>
            <a:ext cx="2852615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Grant #1414172</a:t>
            </a:r>
            <a:endParaRPr kumimoji="0" lang="en-US" altLang="en-US" sz="1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Exploiting the Naturalness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of Software</a:t>
            </a:r>
            <a:endParaRPr kumimoji="0" lang="en-US" altLang="en-US" sz="1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1029" name="Picture 5" descr="droppedImage.png">
            <a:extLst>
              <a:ext uri="{FF2B5EF4-FFF2-40B4-BE49-F238E27FC236}">
                <a16:creationId xmlns:a16="http://schemas.microsoft.com/office/drawing/2014/main" id="{C638A92A-53C2-4034-B3D7-44AD152094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921" y="5674326"/>
            <a:ext cx="1075842" cy="1075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lh4.googleusercontent.com/yn2Rauade_5HCEZte7JWJe2NO36CVja8cUyLhG8EdEsVDz0BfFF0ODGsVbEWDcxE4O6EOGSDzTMmAlEqhFo3NVPTrut4_u0u31oTtHgpl-LPVrmCefNxyTpitYY2qRtLj8e_Uj9txAI">
            <a:extLst>
              <a:ext uri="{FF2B5EF4-FFF2-40B4-BE49-F238E27FC236}">
                <a16:creationId xmlns:a16="http://schemas.microsoft.com/office/drawing/2014/main" id="{9CC70E65-B3B0-4E14-A203-30AEE90D22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0496" y="5698833"/>
            <a:ext cx="2283800" cy="1026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7C60E26-AB58-426D-8655-AB33E449E632}"/>
              </a:ext>
            </a:extLst>
          </p:cNvPr>
          <p:cNvSpPr/>
          <p:nvPr/>
        </p:nvSpPr>
        <p:spPr>
          <a:xfrm>
            <a:off x="4453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pic>
        <p:nvPicPr>
          <p:cNvPr id="1032" name="Picture 8" descr="Image result for uc davis">
            <a:extLst>
              <a:ext uri="{FF2B5EF4-FFF2-40B4-BE49-F238E27FC236}">
                <a16:creationId xmlns:a16="http://schemas.microsoft.com/office/drawing/2014/main" id="{1CB3AFC1-7185-49C1-B9B8-E957A67F30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7456" y="5598919"/>
            <a:ext cx="1226654" cy="1226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85648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0FE8EB29-DBA2-4E80-B234-9F081A3CFB0B}"/>
              </a:ext>
            </a:extLst>
          </p:cNvPr>
          <p:cNvSpPr txBox="1">
            <a:spLocks/>
          </p:cNvSpPr>
          <p:nvPr/>
        </p:nvSpPr>
        <p:spPr>
          <a:xfrm>
            <a:off x="628650" y="1253331"/>
            <a:ext cx="3750310" cy="6592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4000" dirty="0">
                <a:solidFill>
                  <a:schemeClr val="accent2"/>
                </a:solidFill>
              </a:rPr>
              <a:t>JavaScript</a:t>
            </a:r>
            <a:endParaRPr lang="en-US" sz="4000" dirty="0"/>
          </a:p>
        </p:txBody>
      </p:sp>
      <p:pic>
        <p:nvPicPr>
          <p:cNvPr id="11" name="Content Placeholder 4">
            <a:extLst>
              <a:ext uri="{FF2B5EF4-FFF2-40B4-BE49-F238E27FC236}">
                <a16:creationId xmlns:a16="http://schemas.microsoft.com/office/drawing/2014/main" id="{7DE551D1-1EC1-49B4-9A7E-893023C075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64300" b="67322"/>
          <a:stretch/>
        </p:blipFill>
        <p:spPr>
          <a:xfrm>
            <a:off x="91441" y="1968933"/>
            <a:ext cx="6776142" cy="880972"/>
          </a:xfrm>
        </p:spPr>
      </p:pic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8E9DAF97-BD68-4D28-A7C5-A84C14DAF3A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68955" r="58195" b="21209"/>
          <a:stretch/>
        </p:blipFill>
        <p:spPr>
          <a:xfrm>
            <a:off x="91441" y="2796966"/>
            <a:ext cx="7934960" cy="265153"/>
          </a:xfrm>
          <a:prstGeom prst="rect">
            <a:avLst/>
          </a:prstGeom>
        </p:spPr>
      </p:pic>
      <p:pic>
        <p:nvPicPr>
          <p:cNvPr id="12" name="Content Placeholder 4">
            <a:extLst>
              <a:ext uri="{FF2B5EF4-FFF2-40B4-BE49-F238E27FC236}">
                <a16:creationId xmlns:a16="http://schemas.microsoft.com/office/drawing/2014/main" id="{74E6B6E9-0CCE-4B01-B56F-C20CC2A1961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08" t="31136" r="47632" b="59072"/>
          <a:stretch/>
        </p:blipFill>
        <p:spPr>
          <a:xfrm>
            <a:off x="95250" y="2816756"/>
            <a:ext cx="384048" cy="25923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06DFB5A-1030-4042-B2EC-88D189388117}"/>
              </a:ext>
            </a:extLst>
          </p:cNvPr>
          <p:cNvSpPr/>
          <p:nvPr/>
        </p:nvSpPr>
        <p:spPr>
          <a:xfrm>
            <a:off x="0" y="3630270"/>
            <a:ext cx="191430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/>
              <a:t>Learn it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B9B33C1-47FB-4BAA-8BD4-E063A69283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000" t="24025" r="23222" b="5654"/>
          <a:stretch/>
        </p:blipFill>
        <p:spPr>
          <a:xfrm rot="535495">
            <a:off x="1846225" y="3176428"/>
            <a:ext cx="6950524" cy="501904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5C0EC96-690A-41A4-B24B-A6734560D9B2}"/>
              </a:ext>
            </a:extLst>
          </p:cNvPr>
          <p:cNvSpPr/>
          <p:nvPr/>
        </p:nvSpPr>
        <p:spPr>
          <a:xfrm>
            <a:off x="0" y="-27633"/>
            <a:ext cx="9144000" cy="105419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  <a:spcAft>
                <a:spcPts val="600"/>
              </a:spcAft>
            </a:pPr>
            <a:r>
              <a:rPr lang="en-US" sz="5400" dirty="0"/>
              <a:t> Civic Duty</a:t>
            </a:r>
          </a:p>
        </p:txBody>
      </p:sp>
    </p:spTree>
    <p:extLst>
      <p:ext uri="{BB962C8B-B14F-4D97-AF65-F5344CB8AC3E}">
        <p14:creationId xmlns:p14="http://schemas.microsoft.com/office/powerpoint/2010/main" val="3667219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F349AEF-1300-4E62-8F1D-34A6DF80F512}"/>
              </a:ext>
            </a:extLst>
          </p:cNvPr>
          <p:cNvSpPr/>
          <p:nvPr/>
        </p:nvSpPr>
        <p:spPr>
          <a:xfrm>
            <a:off x="628650" y="3315474"/>
            <a:ext cx="235526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chemeClr val="accent6"/>
                </a:solidFill>
              </a:rPr>
              <a:t>TypeScript</a:t>
            </a:r>
            <a:endParaRPr lang="en-US" sz="3600" dirty="0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0FE8EB29-DBA2-4E80-B234-9F081A3CFB0B}"/>
              </a:ext>
            </a:extLst>
          </p:cNvPr>
          <p:cNvSpPr txBox="1">
            <a:spLocks/>
          </p:cNvSpPr>
          <p:nvPr/>
        </p:nvSpPr>
        <p:spPr>
          <a:xfrm>
            <a:off x="628650" y="1253331"/>
            <a:ext cx="3750310" cy="6592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4000" dirty="0">
                <a:solidFill>
                  <a:schemeClr val="accent2"/>
                </a:solidFill>
              </a:rPr>
              <a:t>JavaScript</a:t>
            </a:r>
            <a:endParaRPr lang="en-US" sz="4000" dirty="0"/>
          </a:p>
        </p:txBody>
      </p:sp>
      <p:pic>
        <p:nvPicPr>
          <p:cNvPr id="11" name="Content Placeholder 4">
            <a:extLst>
              <a:ext uri="{FF2B5EF4-FFF2-40B4-BE49-F238E27FC236}">
                <a16:creationId xmlns:a16="http://schemas.microsoft.com/office/drawing/2014/main" id="{7DE551D1-1EC1-49B4-9A7E-893023C075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64300" b="67322"/>
          <a:stretch/>
        </p:blipFill>
        <p:spPr>
          <a:xfrm>
            <a:off x="91441" y="1968933"/>
            <a:ext cx="6776142" cy="880972"/>
          </a:xfrm>
        </p:spPr>
      </p:pic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8E9DAF97-BD68-4D28-A7C5-A84C14DAF3A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68955" r="58195" b="21209"/>
          <a:stretch/>
        </p:blipFill>
        <p:spPr>
          <a:xfrm>
            <a:off x="91441" y="2796966"/>
            <a:ext cx="7934960" cy="265153"/>
          </a:xfrm>
          <a:prstGeom prst="rect">
            <a:avLst/>
          </a:prstGeom>
        </p:spPr>
      </p:pic>
      <p:pic>
        <p:nvPicPr>
          <p:cNvPr id="12" name="Content Placeholder 4">
            <a:extLst>
              <a:ext uri="{FF2B5EF4-FFF2-40B4-BE49-F238E27FC236}">
                <a16:creationId xmlns:a16="http://schemas.microsoft.com/office/drawing/2014/main" id="{74E6B6E9-0CCE-4B01-B56F-C20CC2A1961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08" t="31136" r="47632" b="59072"/>
          <a:stretch/>
        </p:blipFill>
        <p:spPr>
          <a:xfrm>
            <a:off x="95250" y="2816756"/>
            <a:ext cx="384048" cy="259232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A90107A4-3EE1-4A96-ABFE-68CD0C911D86}"/>
              </a:ext>
            </a:extLst>
          </p:cNvPr>
          <p:cNvGrpSpPr/>
          <p:nvPr/>
        </p:nvGrpSpPr>
        <p:grpSpPr>
          <a:xfrm>
            <a:off x="91440" y="4158406"/>
            <a:ext cx="8659228" cy="1164484"/>
            <a:chOff x="91440" y="4158406"/>
            <a:chExt cx="8659228" cy="1164484"/>
          </a:xfrm>
        </p:grpSpPr>
        <p:pic>
          <p:nvPicPr>
            <p:cNvPr id="14" name="Content Placeholder 4">
              <a:extLst>
                <a:ext uri="{FF2B5EF4-FFF2-40B4-BE49-F238E27FC236}">
                  <a16:creationId xmlns:a16="http://schemas.microsoft.com/office/drawing/2014/main" id="{F4EBCB9B-DF51-470F-88F3-398177FEE5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08" r="4019" b="67467"/>
            <a:stretch/>
          </p:blipFill>
          <p:spPr>
            <a:xfrm>
              <a:off x="91441" y="4158406"/>
              <a:ext cx="8659227" cy="876032"/>
            </a:xfrm>
            <a:prstGeom prst="rect">
              <a:avLst/>
            </a:prstGeom>
          </p:spPr>
        </p:pic>
        <p:pic>
          <p:nvPicPr>
            <p:cNvPr id="8" name="Content Placeholder 4">
              <a:extLst>
                <a:ext uri="{FF2B5EF4-FFF2-40B4-BE49-F238E27FC236}">
                  <a16:creationId xmlns:a16="http://schemas.microsoft.com/office/drawing/2014/main" id="{F24F4D09-ED87-4B89-B76B-01671E36EC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534" t="68117" r="1944" b="20322"/>
            <a:stretch/>
          </p:blipFill>
          <p:spPr>
            <a:xfrm>
              <a:off x="2976290" y="4993841"/>
              <a:ext cx="4838701" cy="311312"/>
            </a:xfrm>
            <a:prstGeom prst="rect">
              <a:avLst/>
            </a:prstGeom>
          </p:spPr>
        </p:pic>
        <p:pic>
          <p:nvPicPr>
            <p:cNvPr id="9" name="Content Placeholder 4">
              <a:extLst>
                <a:ext uri="{FF2B5EF4-FFF2-40B4-BE49-F238E27FC236}">
                  <a16:creationId xmlns:a16="http://schemas.microsoft.com/office/drawing/2014/main" id="{FF5B21CD-88BC-4409-B147-3C99491ACF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08" t="31136" r="47632" b="59072"/>
            <a:stretch/>
          </p:blipFill>
          <p:spPr>
            <a:xfrm>
              <a:off x="91440" y="5027159"/>
              <a:ext cx="390618" cy="263667"/>
            </a:xfrm>
            <a:prstGeom prst="rect">
              <a:avLst/>
            </a:prstGeom>
          </p:spPr>
        </p:pic>
        <p:pic>
          <p:nvPicPr>
            <p:cNvPr id="15" name="Content Placeholder 4">
              <a:extLst>
                <a:ext uri="{FF2B5EF4-FFF2-40B4-BE49-F238E27FC236}">
                  <a16:creationId xmlns:a16="http://schemas.microsoft.com/office/drawing/2014/main" id="{04A89EF6-19C0-41E6-A519-0701EF0077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40" t="68675" r="84744" b="19776"/>
            <a:stretch/>
          </p:blipFill>
          <p:spPr>
            <a:xfrm>
              <a:off x="1101770" y="5011578"/>
              <a:ext cx="1882140" cy="311312"/>
            </a:xfrm>
            <a:prstGeom prst="rect">
              <a:avLst/>
            </a:prstGeom>
          </p:spPr>
        </p:pic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D40DEE83-1AEA-49AF-98B1-559109339C2B}"/>
              </a:ext>
            </a:extLst>
          </p:cNvPr>
          <p:cNvSpPr/>
          <p:nvPr/>
        </p:nvSpPr>
        <p:spPr>
          <a:xfrm>
            <a:off x="0" y="-27633"/>
            <a:ext cx="9144000" cy="105419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  <a:spcAft>
                <a:spcPts val="600"/>
              </a:spcAft>
            </a:pPr>
            <a:r>
              <a:rPr lang="en-US" sz="5400" dirty="0"/>
              <a:t> Think Backwards</a:t>
            </a:r>
          </a:p>
        </p:txBody>
      </p:sp>
    </p:spTree>
    <p:extLst>
      <p:ext uri="{BB962C8B-B14F-4D97-AF65-F5344CB8AC3E}">
        <p14:creationId xmlns:p14="http://schemas.microsoft.com/office/powerpoint/2010/main" val="3293588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99ACD9-8109-4EE7-9B09-B8E3072072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53331"/>
            <a:ext cx="78867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>
                <a:solidFill>
                  <a:schemeClr val="accent2"/>
                </a:solidFill>
              </a:rPr>
              <a:t>Non-goals</a:t>
            </a:r>
            <a:endParaRPr lang="en-US" sz="4000" dirty="0"/>
          </a:p>
          <a:p>
            <a:r>
              <a:rPr lang="en-US" sz="3200" dirty="0"/>
              <a:t>Deep learning breakthrough</a:t>
            </a:r>
          </a:p>
          <a:p>
            <a:r>
              <a:rPr lang="en-US" sz="3200" dirty="0"/>
              <a:t>“Solve” type inference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sz="4000" dirty="0">
                <a:solidFill>
                  <a:schemeClr val="accent6"/>
                </a:solidFill>
              </a:rPr>
              <a:t>Goals</a:t>
            </a:r>
          </a:p>
          <a:p>
            <a:r>
              <a:rPr lang="en-US" sz="3200" dirty="0"/>
              <a:t>Powerful learning approach</a:t>
            </a:r>
          </a:p>
          <a:p>
            <a:r>
              <a:rPr lang="en-US" sz="3200" dirty="0"/>
              <a:t>Complement the compiler</a:t>
            </a:r>
            <a:endParaRPr lang="en-US" sz="36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B304A3A-8650-4BF9-8876-DB25272E1D95}"/>
              </a:ext>
            </a:extLst>
          </p:cNvPr>
          <p:cNvSpPr/>
          <p:nvPr/>
        </p:nvSpPr>
        <p:spPr>
          <a:xfrm>
            <a:off x="0" y="-27633"/>
            <a:ext cx="9144000" cy="105419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  <a:spcAft>
                <a:spcPts val="600"/>
              </a:spcAft>
            </a:pPr>
            <a:r>
              <a:rPr lang="en-US" sz="5400" dirty="0"/>
              <a:t> Specs</a:t>
            </a:r>
          </a:p>
        </p:txBody>
      </p:sp>
    </p:spTree>
    <p:extLst>
      <p:ext uri="{BB962C8B-B14F-4D97-AF65-F5344CB8AC3E}">
        <p14:creationId xmlns:p14="http://schemas.microsoft.com/office/powerpoint/2010/main" val="991385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DEFCBDA-30EF-46A8-BD2F-B8CE8BB765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847" y="1486375"/>
            <a:ext cx="7704305" cy="510538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1FCDA81-4BA2-4D9D-8319-154C839ED846}"/>
              </a:ext>
            </a:extLst>
          </p:cNvPr>
          <p:cNvSpPr/>
          <p:nvPr/>
        </p:nvSpPr>
        <p:spPr>
          <a:xfrm>
            <a:off x="0" y="-27633"/>
            <a:ext cx="9144000" cy="105419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  <a:spcAft>
                <a:spcPts val="600"/>
              </a:spcAft>
            </a:pPr>
            <a:r>
              <a:rPr lang="en-US" sz="5400" dirty="0"/>
              <a:t> Battleplan</a:t>
            </a:r>
          </a:p>
        </p:txBody>
      </p:sp>
    </p:spTree>
    <p:extLst>
      <p:ext uri="{BB962C8B-B14F-4D97-AF65-F5344CB8AC3E}">
        <p14:creationId xmlns:p14="http://schemas.microsoft.com/office/powerpoint/2010/main" val="7580566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DEFCBDA-30EF-46A8-BD2F-B8CE8BB765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847" y="1486375"/>
            <a:ext cx="7704305" cy="510538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935D4DF-2506-43E7-AA89-5592979F2B6E}"/>
              </a:ext>
            </a:extLst>
          </p:cNvPr>
          <p:cNvSpPr/>
          <p:nvPr/>
        </p:nvSpPr>
        <p:spPr>
          <a:xfrm>
            <a:off x="2912040" y="1464565"/>
            <a:ext cx="5327287" cy="5010912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2194C84-CFD0-4C38-9E6E-7C494CC1AC63}"/>
              </a:ext>
            </a:extLst>
          </p:cNvPr>
          <p:cNvSpPr/>
          <p:nvPr/>
        </p:nvSpPr>
        <p:spPr>
          <a:xfrm>
            <a:off x="575751" y="1503475"/>
            <a:ext cx="2303636" cy="4936236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C8A5264-D742-490D-B2D1-30BCFE269275}"/>
              </a:ext>
            </a:extLst>
          </p:cNvPr>
          <p:cNvSpPr/>
          <p:nvPr/>
        </p:nvSpPr>
        <p:spPr>
          <a:xfrm>
            <a:off x="0" y="-27633"/>
            <a:ext cx="9144000" cy="105419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  <a:spcAft>
                <a:spcPts val="600"/>
              </a:spcAft>
            </a:pPr>
            <a:r>
              <a:rPr lang="en-US" sz="5400" dirty="0"/>
              <a:t> Data</a:t>
            </a:r>
          </a:p>
        </p:txBody>
      </p:sp>
    </p:spTree>
    <p:extLst>
      <p:ext uri="{BB962C8B-B14F-4D97-AF65-F5344CB8AC3E}">
        <p14:creationId xmlns:p14="http://schemas.microsoft.com/office/powerpoint/2010/main" val="282228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5B18E849-B4C9-40CD-81B0-821BC5642685}"/>
              </a:ext>
            </a:extLst>
          </p:cNvPr>
          <p:cNvGrpSpPr/>
          <p:nvPr/>
        </p:nvGrpSpPr>
        <p:grpSpPr>
          <a:xfrm>
            <a:off x="67846" y="2264516"/>
            <a:ext cx="8659228" cy="1164484"/>
            <a:chOff x="91440" y="4158406"/>
            <a:chExt cx="8659228" cy="1164484"/>
          </a:xfrm>
        </p:grpSpPr>
        <p:pic>
          <p:nvPicPr>
            <p:cNvPr id="5" name="Content Placeholder 4">
              <a:extLst>
                <a:ext uri="{FF2B5EF4-FFF2-40B4-BE49-F238E27FC236}">
                  <a16:creationId xmlns:a16="http://schemas.microsoft.com/office/drawing/2014/main" id="{3826C8B7-D7C9-4C03-8CAD-05CDCA5BD5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08" r="4019" b="67467"/>
            <a:stretch/>
          </p:blipFill>
          <p:spPr>
            <a:xfrm>
              <a:off x="91441" y="4158406"/>
              <a:ext cx="8659227" cy="876032"/>
            </a:xfrm>
            <a:prstGeom prst="rect">
              <a:avLst/>
            </a:prstGeom>
          </p:spPr>
        </p:pic>
        <p:pic>
          <p:nvPicPr>
            <p:cNvPr id="6" name="Content Placeholder 4">
              <a:extLst>
                <a:ext uri="{FF2B5EF4-FFF2-40B4-BE49-F238E27FC236}">
                  <a16:creationId xmlns:a16="http://schemas.microsoft.com/office/drawing/2014/main" id="{1262801F-9D09-4473-80E1-2EA40520374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534" t="68117" r="1944" b="20322"/>
            <a:stretch/>
          </p:blipFill>
          <p:spPr>
            <a:xfrm>
              <a:off x="2976290" y="4993841"/>
              <a:ext cx="4838701" cy="311312"/>
            </a:xfrm>
            <a:prstGeom prst="rect">
              <a:avLst/>
            </a:prstGeom>
          </p:spPr>
        </p:pic>
        <p:pic>
          <p:nvPicPr>
            <p:cNvPr id="7" name="Content Placeholder 4">
              <a:extLst>
                <a:ext uri="{FF2B5EF4-FFF2-40B4-BE49-F238E27FC236}">
                  <a16:creationId xmlns:a16="http://schemas.microsoft.com/office/drawing/2014/main" id="{93E6EE97-1911-4328-BD5C-007606E4DB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08" t="31136" r="47632" b="59072"/>
            <a:stretch/>
          </p:blipFill>
          <p:spPr>
            <a:xfrm>
              <a:off x="91440" y="5027159"/>
              <a:ext cx="390618" cy="263667"/>
            </a:xfrm>
            <a:prstGeom prst="rect">
              <a:avLst/>
            </a:prstGeom>
          </p:spPr>
        </p:pic>
        <p:pic>
          <p:nvPicPr>
            <p:cNvPr id="8" name="Content Placeholder 4">
              <a:extLst>
                <a:ext uri="{FF2B5EF4-FFF2-40B4-BE49-F238E27FC236}">
                  <a16:creationId xmlns:a16="http://schemas.microsoft.com/office/drawing/2014/main" id="{BDD1507F-62D4-4BD8-98BD-FB784B6715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40" t="68675" r="84744" b="19776"/>
            <a:stretch/>
          </p:blipFill>
          <p:spPr>
            <a:xfrm>
              <a:off x="1101770" y="5011578"/>
              <a:ext cx="1882140" cy="311312"/>
            </a:xfrm>
            <a:prstGeom prst="rect">
              <a:avLst/>
            </a:prstGeom>
          </p:spPr>
        </p:pic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6B46513A-2088-4CB8-A8A1-0258DB6B3A37}"/>
              </a:ext>
            </a:extLst>
          </p:cNvPr>
          <p:cNvSpPr/>
          <p:nvPr/>
        </p:nvSpPr>
        <p:spPr>
          <a:xfrm>
            <a:off x="416926" y="1556630"/>
            <a:ext cx="235526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chemeClr val="accent6"/>
                </a:solidFill>
              </a:rPr>
              <a:t>TypeScript</a:t>
            </a:r>
            <a:endParaRPr lang="en-US" sz="36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5743C8A-9065-40BE-8DAE-56C965D0C329}"/>
              </a:ext>
            </a:extLst>
          </p:cNvPr>
          <p:cNvSpPr/>
          <p:nvPr/>
        </p:nvSpPr>
        <p:spPr>
          <a:xfrm>
            <a:off x="0" y="-27633"/>
            <a:ext cx="9144000" cy="105419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  <a:spcAft>
                <a:spcPts val="600"/>
              </a:spcAft>
            </a:pPr>
            <a:r>
              <a:rPr lang="en-US" sz="5400" dirty="0"/>
              <a:t> Exempli Gratia</a:t>
            </a:r>
          </a:p>
        </p:txBody>
      </p:sp>
    </p:spTree>
    <p:extLst>
      <p:ext uri="{BB962C8B-B14F-4D97-AF65-F5344CB8AC3E}">
        <p14:creationId xmlns:p14="http://schemas.microsoft.com/office/powerpoint/2010/main" val="21314146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5B18E849-B4C9-40CD-81B0-821BC5642685}"/>
              </a:ext>
            </a:extLst>
          </p:cNvPr>
          <p:cNvGrpSpPr/>
          <p:nvPr/>
        </p:nvGrpSpPr>
        <p:grpSpPr>
          <a:xfrm>
            <a:off x="67846" y="2264516"/>
            <a:ext cx="8659228" cy="1164484"/>
            <a:chOff x="91440" y="4158406"/>
            <a:chExt cx="8659228" cy="1164484"/>
          </a:xfrm>
        </p:grpSpPr>
        <p:pic>
          <p:nvPicPr>
            <p:cNvPr id="5" name="Content Placeholder 4">
              <a:extLst>
                <a:ext uri="{FF2B5EF4-FFF2-40B4-BE49-F238E27FC236}">
                  <a16:creationId xmlns:a16="http://schemas.microsoft.com/office/drawing/2014/main" id="{3826C8B7-D7C9-4C03-8CAD-05CDCA5BD5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08" r="4019" b="67467"/>
            <a:stretch/>
          </p:blipFill>
          <p:spPr>
            <a:xfrm>
              <a:off x="91441" y="4158406"/>
              <a:ext cx="8659227" cy="876032"/>
            </a:xfrm>
            <a:prstGeom prst="rect">
              <a:avLst/>
            </a:prstGeom>
          </p:spPr>
        </p:pic>
        <p:pic>
          <p:nvPicPr>
            <p:cNvPr id="6" name="Content Placeholder 4">
              <a:extLst>
                <a:ext uri="{FF2B5EF4-FFF2-40B4-BE49-F238E27FC236}">
                  <a16:creationId xmlns:a16="http://schemas.microsoft.com/office/drawing/2014/main" id="{1262801F-9D09-4473-80E1-2EA40520374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534" t="68117" r="1944" b="20322"/>
            <a:stretch/>
          </p:blipFill>
          <p:spPr>
            <a:xfrm>
              <a:off x="2976290" y="4993841"/>
              <a:ext cx="4838701" cy="311312"/>
            </a:xfrm>
            <a:prstGeom prst="rect">
              <a:avLst/>
            </a:prstGeom>
          </p:spPr>
        </p:pic>
        <p:pic>
          <p:nvPicPr>
            <p:cNvPr id="7" name="Content Placeholder 4">
              <a:extLst>
                <a:ext uri="{FF2B5EF4-FFF2-40B4-BE49-F238E27FC236}">
                  <a16:creationId xmlns:a16="http://schemas.microsoft.com/office/drawing/2014/main" id="{93E6EE97-1911-4328-BD5C-007606E4DB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08" t="31136" r="47632" b="59072"/>
            <a:stretch/>
          </p:blipFill>
          <p:spPr>
            <a:xfrm>
              <a:off x="91440" y="5027159"/>
              <a:ext cx="390618" cy="263667"/>
            </a:xfrm>
            <a:prstGeom prst="rect">
              <a:avLst/>
            </a:prstGeom>
          </p:spPr>
        </p:pic>
        <p:pic>
          <p:nvPicPr>
            <p:cNvPr id="8" name="Content Placeholder 4">
              <a:extLst>
                <a:ext uri="{FF2B5EF4-FFF2-40B4-BE49-F238E27FC236}">
                  <a16:creationId xmlns:a16="http://schemas.microsoft.com/office/drawing/2014/main" id="{BDD1507F-62D4-4BD8-98BD-FB784B6715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40" t="68675" r="84744" b="19776"/>
            <a:stretch/>
          </p:blipFill>
          <p:spPr>
            <a:xfrm>
              <a:off x="1101770" y="5011578"/>
              <a:ext cx="1882140" cy="311312"/>
            </a:xfrm>
            <a:prstGeom prst="rect">
              <a:avLst/>
            </a:prstGeom>
          </p:spPr>
        </p:pic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AA88EC82-DEEC-4F82-8E8A-6B786975907E}"/>
              </a:ext>
            </a:extLst>
          </p:cNvPr>
          <p:cNvSpPr/>
          <p:nvPr/>
        </p:nvSpPr>
        <p:spPr>
          <a:xfrm>
            <a:off x="3728720" y="2323398"/>
            <a:ext cx="3434080" cy="281516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7D3403B-EC99-4C78-B5E7-26B35E41A328}"/>
              </a:ext>
            </a:extLst>
          </p:cNvPr>
          <p:cNvSpPr/>
          <p:nvPr/>
        </p:nvSpPr>
        <p:spPr>
          <a:xfrm>
            <a:off x="3728720" y="2599514"/>
            <a:ext cx="2336800" cy="269664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1B0B23A-B0A1-4364-A290-D16487C4A43A}"/>
              </a:ext>
            </a:extLst>
          </p:cNvPr>
          <p:cNvSpPr/>
          <p:nvPr/>
        </p:nvSpPr>
        <p:spPr>
          <a:xfrm>
            <a:off x="6197600" y="2601690"/>
            <a:ext cx="965200" cy="269664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9E4B599-5438-47CC-AD21-EEBCF2D95F10}"/>
              </a:ext>
            </a:extLst>
          </p:cNvPr>
          <p:cNvSpPr/>
          <p:nvPr/>
        </p:nvSpPr>
        <p:spPr>
          <a:xfrm>
            <a:off x="1605279" y="2833511"/>
            <a:ext cx="2194561" cy="307037"/>
          </a:xfrm>
          <a:prstGeom prst="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047F280-F011-4C22-9DAE-11B7EAA82DD2}"/>
              </a:ext>
            </a:extLst>
          </p:cNvPr>
          <p:cNvSpPr/>
          <p:nvPr/>
        </p:nvSpPr>
        <p:spPr>
          <a:xfrm>
            <a:off x="416926" y="1556630"/>
            <a:ext cx="235526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chemeClr val="accent6"/>
                </a:solidFill>
              </a:rPr>
              <a:t>TypeScript</a:t>
            </a:r>
            <a:endParaRPr lang="en-US" sz="36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86AE732-B3CB-4E51-820E-3E5CDDE8903F}"/>
              </a:ext>
            </a:extLst>
          </p:cNvPr>
          <p:cNvSpPr/>
          <p:nvPr/>
        </p:nvSpPr>
        <p:spPr>
          <a:xfrm>
            <a:off x="0" y="-27633"/>
            <a:ext cx="9144000" cy="105419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  <a:spcAft>
                <a:spcPts val="600"/>
              </a:spcAft>
            </a:pPr>
            <a:r>
              <a:rPr lang="en-US" sz="5400" dirty="0"/>
              <a:t> Exempli Gratia</a:t>
            </a:r>
          </a:p>
        </p:txBody>
      </p:sp>
    </p:spTree>
    <p:extLst>
      <p:ext uri="{BB962C8B-B14F-4D97-AF65-F5344CB8AC3E}">
        <p14:creationId xmlns:p14="http://schemas.microsoft.com/office/powerpoint/2010/main" val="113136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365C5C2-C446-4617-9B0F-3375CE4CD429}"/>
              </a:ext>
            </a:extLst>
          </p:cNvPr>
          <p:cNvSpPr/>
          <p:nvPr/>
        </p:nvSpPr>
        <p:spPr>
          <a:xfrm>
            <a:off x="416926" y="1556630"/>
            <a:ext cx="235526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chemeClr val="accent6"/>
                </a:solidFill>
              </a:rPr>
              <a:t>TypeScript</a:t>
            </a:r>
            <a:endParaRPr lang="en-US" sz="360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86105EA-54C9-4464-90EE-50BBEB114998}"/>
              </a:ext>
            </a:extLst>
          </p:cNvPr>
          <p:cNvGrpSpPr/>
          <p:nvPr/>
        </p:nvGrpSpPr>
        <p:grpSpPr>
          <a:xfrm>
            <a:off x="67846" y="4719128"/>
            <a:ext cx="8659228" cy="1164484"/>
            <a:chOff x="91440" y="4158406"/>
            <a:chExt cx="8659228" cy="1164484"/>
          </a:xfrm>
        </p:grpSpPr>
        <p:pic>
          <p:nvPicPr>
            <p:cNvPr id="15" name="Content Placeholder 4">
              <a:extLst>
                <a:ext uri="{FF2B5EF4-FFF2-40B4-BE49-F238E27FC236}">
                  <a16:creationId xmlns:a16="http://schemas.microsoft.com/office/drawing/2014/main" id="{C2C36CA4-3B40-4A7D-B3EE-1E11BC23F7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08" r="4019" b="67467"/>
            <a:stretch/>
          </p:blipFill>
          <p:spPr>
            <a:xfrm>
              <a:off x="91441" y="4158406"/>
              <a:ext cx="8659227" cy="876032"/>
            </a:xfrm>
            <a:prstGeom prst="rect">
              <a:avLst/>
            </a:prstGeom>
          </p:spPr>
        </p:pic>
        <p:pic>
          <p:nvPicPr>
            <p:cNvPr id="16" name="Content Placeholder 4">
              <a:extLst>
                <a:ext uri="{FF2B5EF4-FFF2-40B4-BE49-F238E27FC236}">
                  <a16:creationId xmlns:a16="http://schemas.microsoft.com/office/drawing/2014/main" id="{404FB238-0127-45A3-9402-F79F3C1197A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534" t="68117" r="1944" b="20322"/>
            <a:stretch/>
          </p:blipFill>
          <p:spPr>
            <a:xfrm>
              <a:off x="2976290" y="4993841"/>
              <a:ext cx="4838701" cy="311312"/>
            </a:xfrm>
            <a:prstGeom prst="rect">
              <a:avLst/>
            </a:prstGeom>
          </p:spPr>
        </p:pic>
        <p:pic>
          <p:nvPicPr>
            <p:cNvPr id="18" name="Content Placeholder 4">
              <a:extLst>
                <a:ext uri="{FF2B5EF4-FFF2-40B4-BE49-F238E27FC236}">
                  <a16:creationId xmlns:a16="http://schemas.microsoft.com/office/drawing/2014/main" id="{CC9D8F02-E839-48C3-9F59-074DA68ABD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08" t="31136" r="47632" b="59072"/>
            <a:stretch/>
          </p:blipFill>
          <p:spPr>
            <a:xfrm>
              <a:off x="91440" y="5027159"/>
              <a:ext cx="390618" cy="263667"/>
            </a:xfrm>
            <a:prstGeom prst="rect">
              <a:avLst/>
            </a:prstGeom>
          </p:spPr>
        </p:pic>
        <p:pic>
          <p:nvPicPr>
            <p:cNvPr id="19" name="Content Placeholder 4">
              <a:extLst>
                <a:ext uri="{FF2B5EF4-FFF2-40B4-BE49-F238E27FC236}">
                  <a16:creationId xmlns:a16="http://schemas.microsoft.com/office/drawing/2014/main" id="{DB9BD9D0-3D9C-4EE2-B691-7310315BD9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40" t="68675" r="84744" b="19776"/>
            <a:stretch/>
          </p:blipFill>
          <p:spPr>
            <a:xfrm>
              <a:off x="1101770" y="5011578"/>
              <a:ext cx="1882140" cy="311312"/>
            </a:xfrm>
            <a:prstGeom prst="rect">
              <a:avLst/>
            </a:prstGeom>
          </p:spPr>
        </p:pic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9256184C-42E5-48F1-847A-9C848EABCF3D}"/>
              </a:ext>
            </a:extLst>
          </p:cNvPr>
          <p:cNvSpPr/>
          <p:nvPr/>
        </p:nvSpPr>
        <p:spPr>
          <a:xfrm>
            <a:off x="5685205" y="4811980"/>
            <a:ext cx="1497915" cy="233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7F86015-D698-471E-A90A-63ACC5DC90A4}"/>
              </a:ext>
            </a:extLst>
          </p:cNvPr>
          <p:cNvSpPr/>
          <p:nvPr/>
        </p:nvSpPr>
        <p:spPr>
          <a:xfrm>
            <a:off x="4791125" y="5067144"/>
            <a:ext cx="1254075" cy="233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27B8E96-38F5-4107-8AB5-55DF640B1D2D}"/>
              </a:ext>
            </a:extLst>
          </p:cNvPr>
          <p:cNvSpPr/>
          <p:nvPr/>
        </p:nvSpPr>
        <p:spPr>
          <a:xfrm>
            <a:off x="6233845" y="5067262"/>
            <a:ext cx="837515" cy="233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D7B0B9A-0BDF-4E23-9D6F-18C70E16A08B}"/>
              </a:ext>
            </a:extLst>
          </p:cNvPr>
          <p:cNvSpPr/>
          <p:nvPr/>
        </p:nvSpPr>
        <p:spPr>
          <a:xfrm>
            <a:off x="1911153" y="5330000"/>
            <a:ext cx="1882140" cy="242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D914684-FB2F-47DE-8BE8-1D78C5579ADE}"/>
              </a:ext>
            </a:extLst>
          </p:cNvPr>
          <p:cNvSpPr/>
          <p:nvPr/>
        </p:nvSpPr>
        <p:spPr>
          <a:xfrm>
            <a:off x="458464" y="4011242"/>
            <a:ext cx="461164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chemeClr val="accent2"/>
                </a:solidFill>
              </a:rPr>
              <a:t>JavaScript</a:t>
            </a:r>
            <a:r>
              <a:rPr lang="en-US" sz="4000" dirty="0"/>
              <a:t>/</a:t>
            </a:r>
            <a:r>
              <a:rPr lang="en-US" sz="4000" dirty="0">
                <a:solidFill>
                  <a:schemeClr val="accent6"/>
                </a:solidFill>
              </a:rPr>
              <a:t>TypeScript</a:t>
            </a:r>
            <a:endParaRPr lang="en-US" sz="3600" dirty="0">
              <a:solidFill>
                <a:schemeClr val="accent6"/>
              </a:solidFill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58CECC9-2406-41F3-94AE-F926B1DEC7EB}"/>
              </a:ext>
            </a:extLst>
          </p:cNvPr>
          <p:cNvGrpSpPr/>
          <p:nvPr/>
        </p:nvGrpSpPr>
        <p:grpSpPr>
          <a:xfrm>
            <a:off x="67846" y="2264516"/>
            <a:ext cx="8659228" cy="1164484"/>
            <a:chOff x="91440" y="4158406"/>
            <a:chExt cx="8659228" cy="1164484"/>
          </a:xfrm>
        </p:grpSpPr>
        <p:pic>
          <p:nvPicPr>
            <p:cNvPr id="26" name="Content Placeholder 4">
              <a:extLst>
                <a:ext uri="{FF2B5EF4-FFF2-40B4-BE49-F238E27FC236}">
                  <a16:creationId xmlns:a16="http://schemas.microsoft.com/office/drawing/2014/main" id="{F258003C-6CA0-4717-97B2-9B942D7DEC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08" r="4019" b="67467"/>
            <a:stretch/>
          </p:blipFill>
          <p:spPr>
            <a:xfrm>
              <a:off x="91441" y="4158406"/>
              <a:ext cx="8659227" cy="876032"/>
            </a:xfrm>
            <a:prstGeom prst="rect">
              <a:avLst/>
            </a:prstGeom>
          </p:spPr>
        </p:pic>
        <p:pic>
          <p:nvPicPr>
            <p:cNvPr id="27" name="Content Placeholder 4">
              <a:extLst>
                <a:ext uri="{FF2B5EF4-FFF2-40B4-BE49-F238E27FC236}">
                  <a16:creationId xmlns:a16="http://schemas.microsoft.com/office/drawing/2014/main" id="{25C41513-7DF8-481B-8ECD-F543E48F4A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534" t="68117" r="1944" b="20322"/>
            <a:stretch/>
          </p:blipFill>
          <p:spPr>
            <a:xfrm>
              <a:off x="2976290" y="4993841"/>
              <a:ext cx="4838701" cy="311312"/>
            </a:xfrm>
            <a:prstGeom prst="rect">
              <a:avLst/>
            </a:prstGeom>
          </p:spPr>
        </p:pic>
        <p:pic>
          <p:nvPicPr>
            <p:cNvPr id="28" name="Content Placeholder 4">
              <a:extLst>
                <a:ext uri="{FF2B5EF4-FFF2-40B4-BE49-F238E27FC236}">
                  <a16:creationId xmlns:a16="http://schemas.microsoft.com/office/drawing/2014/main" id="{C9D26C28-9B82-4460-8DEC-F85339C6EC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08" t="31136" r="47632" b="59072"/>
            <a:stretch/>
          </p:blipFill>
          <p:spPr>
            <a:xfrm>
              <a:off x="91440" y="5027159"/>
              <a:ext cx="390618" cy="263667"/>
            </a:xfrm>
            <a:prstGeom prst="rect">
              <a:avLst/>
            </a:prstGeom>
          </p:spPr>
        </p:pic>
        <p:pic>
          <p:nvPicPr>
            <p:cNvPr id="29" name="Content Placeholder 4">
              <a:extLst>
                <a:ext uri="{FF2B5EF4-FFF2-40B4-BE49-F238E27FC236}">
                  <a16:creationId xmlns:a16="http://schemas.microsoft.com/office/drawing/2014/main" id="{B903DA8F-C6D2-495D-8953-33DDB60E64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40" t="68675" r="84744" b="19776"/>
            <a:stretch/>
          </p:blipFill>
          <p:spPr>
            <a:xfrm>
              <a:off x="1101770" y="5011578"/>
              <a:ext cx="1882140" cy="311312"/>
            </a:xfrm>
            <a:prstGeom prst="rect">
              <a:avLst/>
            </a:prstGeom>
          </p:spPr>
        </p:pic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5A31C94E-51ED-4817-BF15-9D2AC4D8975B}"/>
              </a:ext>
            </a:extLst>
          </p:cNvPr>
          <p:cNvSpPr/>
          <p:nvPr/>
        </p:nvSpPr>
        <p:spPr>
          <a:xfrm>
            <a:off x="3728720" y="2323398"/>
            <a:ext cx="3434080" cy="281516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F979ACE-0B64-473B-BCD7-17221DFDBB08}"/>
              </a:ext>
            </a:extLst>
          </p:cNvPr>
          <p:cNvSpPr/>
          <p:nvPr/>
        </p:nvSpPr>
        <p:spPr>
          <a:xfrm>
            <a:off x="3728720" y="2599514"/>
            <a:ext cx="2336800" cy="269664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835AA2D-1FF2-401B-B5F7-4590625FB9D6}"/>
              </a:ext>
            </a:extLst>
          </p:cNvPr>
          <p:cNvSpPr/>
          <p:nvPr/>
        </p:nvSpPr>
        <p:spPr>
          <a:xfrm>
            <a:off x="6197600" y="2601690"/>
            <a:ext cx="965200" cy="269664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9DC41BC-9DBD-43DA-AFB7-8EBAD6B80F4C}"/>
              </a:ext>
            </a:extLst>
          </p:cNvPr>
          <p:cNvSpPr/>
          <p:nvPr/>
        </p:nvSpPr>
        <p:spPr>
          <a:xfrm>
            <a:off x="1605279" y="2833511"/>
            <a:ext cx="2194561" cy="307037"/>
          </a:xfrm>
          <a:prstGeom prst="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1AA1198-155B-4D5D-A16E-EBA42774E52D}"/>
              </a:ext>
            </a:extLst>
          </p:cNvPr>
          <p:cNvSpPr/>
          <p:nvPr/>
        </p:nvSpPr>
        <p:spPr>
          <a:xfrm>
            <a:off x="0" y="-27633"/>
            <a:ext cx="9144000" cy="105419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  <a:spcAft>
                <a:spcPts val="600"/>
              </a:spcAft>
            </a:pPr>
            <a:r>
              <a:rPr lang="en-US" sz="5400" dirty="0"/>
              <a:t> Exempli Gratia</a:t>
            </a:r>
          </a:p>
        </p:txBody>
      </p:sp>
    </p:spTree>
    <p:extLst>
      <p:ext uri="{BB962C8B-B14F-4D97-AF65-F5344CB8AC3E}">
        <p14:creationId xmlns:p14="http://schemas.microsoft.com/office/powerpoint/2010/main" val="39398718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0FEEE03-86A6-48B6-9781-6187C2B95BD5}"/>
              </a:ext>
            </a:extLst>
          </p:cNvPr>
          <p:cNvSpPr/>
          <p:nvPr/>
        </p:nvSpPr>
        <p:spPr>
          <a:xfrm>
            <a:off x="491609" y="2771192"/>
            <a:ext cx="2108719" cy="13809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Top 1000</a:t>
            </a:r>
          </a:p>
          <a:p>
            <a:pPr algn="ctr"/>
            <a:r>
              <a:rPr lang="en-US" sz="2800" dirty="0"/>
              <a:t>TypeScript Repositories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D504D9A-15C2-4959-A195-BC40960CE93F}"/>
              </a:ext>
            </a:extLst>
          </p:cNvPr>
          <p:cNvSpPr/>
          <p:nvPr/>
        </p:nvSpPr>
        <p:spPr>
          <a:xfrm>
            <a:off x="3191268" y="2771191"/>
            <a:ext cx="2108719" cy="13809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Compile</a:t>
            </a:r>
          </a:p>
          <a:p>
            <a:pPr algn="ctr"/>
            <a:r>
              <a:rPr lang="en-US" sz="2800" dirty="0"/>
              <a:t>&amp;</a:t>
            </a:r>
          </a:p>
          <a:p>
            <a:pPr algn="ctr"/>
            <a:r>
              <a:rPr lang="en-US" sz="2800" dirty="0"/>
              <a:t>Filter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B12A2823-9059-4CD7-BE88-BAB583BA4A4F}"/>
              </a:ext>
            </a:extLst>
          </p:cNvPr>
          <p:cNvSpPr/>
          <p:nvPr/>
        </p:nvSpPr>
        <p:spPr>
          <a:xfrm>
            <a:off x="2639207" y="3228393"/>
            <a:ext cx="552061" cy="4571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B8349265-5A6D-4EE2-8FAD-2EDE53392441}"/>
              </a:ext>
            </a:extLst>
          </p:cNvPr>
          <p:cNvSpPr/>
          <p:nvPr/>
        </p:nvSpPr>
        <p:spPr>
          <a:xfrm>
            <a:off x="5989114" y="1447995"/>
            <a:ext cx="2424189" cy="13809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Types only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66B57D41-3677-4D48-A4EF-FDA1F9C9A77B}"/>
              </a:ext>
            </a:extLst>
          </p:cNvPr>
          <p:cNvSpPr/>
          <p:nvPr/>
        </p:nvSpPr>
        <p:spPr>
          <a:xfrm rot="20180526">
            <a:off x="5368520" y="2463283"/>
            <a:ext cx="552061" cy="4571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8BA49C14-C1BC-4DB1-A0AE-B2D5184226F5}"/>
              </a:ext>
            </a:extLst>
          </p:cNvPr>
          <p:cNvSpPr/>
          <p:nvPr/>
        </p:nvSpPr>
        <p:spPr>
          <a:xfrm>
            <a:off x="5989114" y="4013916"/>
            <a:ext cx="2424189" cy="13809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Type-stripped code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FD01DAD8-AE0D-482B-BEDE-FB5DA1C4C8CD}"/>
              </a:ext>
            </a:extLst>
          </p:cNvPr>
          <p:cNvSpPr/>
          <p:nvPr/>
        </p:nvSpPr>
        <p:spPr>
          <a:xfrm rot="1373957">
            <a:off x="5369856" y="4004994"/>
            <a:ext cx="552061" cy="4571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Up-Down 14">
            <a:extLst>
              <a:ext uri="{FF2B5EF4-FFF2-40B4-BE49-F238E27FC236}">
                <a16:creationId xmlns:a16="http://schemas.microsoft.com/office/drawing/2014/main" id="{C4CD9442-9BC6-434C-AA98-383ECDBEE1CA}"/>
              </a:ext>
            </a:extLst>
          </p:cNvPr>
          <p:cNvSpPr/>
          <p:nvPr/>
        </p:nvSpPr>
        <p:spPr>
          <a:xfrm>
            <a:off x="6932845" y="2927240"/>
            <a:ext cx="475861" cy="972079"/>
          </a:xfrm>
          <a:prstGeom prst="upDownArrow">
            <a:avLst>
              <a:gd name="adj1" fmla="val 26471"/>
              <a:gd name="adj2" fmla="val 50000"/>
            </a:avLst>
          </a:prstGeom>
          <a:noFill/>
          <a:ln w="3810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A106CE-F8B1-4B3E-BB4B-D607B86B5E16}"/>
              </a:ext>
            </a:extLst>
          </p:cNvPr>
          <p:cNvSpPr txBox="1"/>
          <p:nvPr/>
        </p:nvSpPr>
        <p:spPr>
          <a:xfrm flipH="1">
            <a:off x="7583802" y="3151670"/>
            <a:ext cx="13753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Aligned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450D9EA-E90A-4291-83AA-C126D315208F}"/>
              </a:ext>
            </a:extLst>
          </p:cNvPr>
          <p:cNvSpPr/>
          <p:nvPr/>
        </p:nvSpPr>
        <p:spPr>
          <a:xfrm>
            <a:off x="0" y="-27633"/>
            <a:ext cx="9144000" cy="105419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  <a:spcAft>
                <a:spcPts val="600"/>
              </a:spcAft>
            </a:pPr>
            <a:r>
              <a:rPr lang="en-US" sz="5400" dirty="0"/>
              <a:t> Mining Expedition</a:t>
            </a:r>
          </a:p>
        </p:txBody>
      </p:sp>
    </p:spTree>
    <p:extLst>
      <p:ext uri="{BB962C8B-B14F-4D97-AF65-F5344CB8AC3E}">
        <p14:creationId xmlns:p14="http://schemas.microsoft.com/office/powerpoint/2010/main" val="2827093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ED78E7B2-6891-44EF-922A-BDE378A5C5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2642403"/>
              </p:ext>
            </p:extLst>
          </p:nvPr>
        </p:nvGraphicFramePr>
        <p:xfrm>
          <a:off x="1864166" y="2270760"/>
          <a:ext cx="5415667" cy="2316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97597">
                  <a:extLst>
                    <a:ext uri="{9D8B030D-6E8A-4147-A177-3AD203B41FA5}">
                      <a16:colId xmlns:a16="http://schemas.microsoft.com/office/drawing/2014/main" val="3024391250"/>
                    </a:ext>
                  </a:extLst>
                </a:gridCol>
                <a:gridCol w="1694255">
                  <a:extLst>
                    <a:ext uri="{9D8B030D-6E8A-4147-A177-3AD203B41FA5}">
                      <a16:colId xmlns:a16="http://schemas.microsoft.com/office/drawing/2014/main" val="1140794787"/>
                    </a:ext>
                  </a:extLst>
                </a:gridCol>
                <a:gridCol w="1823815">
                  <a:extLst>
                    <a:ext uri="{9D8B030D-6E8A-4147-A177-3AD203B41FA5}">
                      <a16:colId xmlns:a16="http://schemas.microsoft.com/office/drawing/2014/main" val="1517049618"/>
                    </a:ext>
                  </a:extLst>
                </a:gridCol>
              </a:tblGrid>
              <a:tr h="559535">
                <a:tc>
                  <a:txBody>
                    <a:bodyPr/>
                    <a:lstStyle/>
                    <a:p>
                      <a:r>
                        <a:rPr lang="en-US" sz="3200" dirty="0"/>
                        <a:t>Category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Projects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Tokens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268869"/>
                  </a:ext>
                </a:extLst>
              </a:tr>
              <a:tr h="559535">
                <a:tc>
                  <a:txBody>
                    <a:bodyPr/>
                    <a:lstStyle/>
                    <a:p>
                      <a:r>
                        <a:rPr lang="en-US" sz="3200" dirty="0"/>
                        <a:t>Train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620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18M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4464021"/>
                  </a:ext>
                </a:extLst>
              </a:tr>
              <a:tr h="559535">
                <a:tc>
                  <a:txBody>
                    <a:bodyPr/>
                    <a:lstStyle/>
                    <a:p>
                      <a:r>
                        <a:rPr lang="en-US" sz="3200" dirty="0"/>
                        <a:t>Held-out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3.9M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4150102"/>
                  </a:ext>
                </a:extLst>
              </a:tr>
              <a:tr h="559535">
                <a:tc>
                  <a:txBody>
                    <a:bodyPr/>
                    <a:lstStyle/>
                    <a:p>
                      <a:r>
                        <a:rPr lang="en-US" sz="3200" dirty="0"/>
                        <a:t>Test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1.9M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9839775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AD9D5D07-11FB-46ED-840D-D0D6FEEBD9FC}"/>
              </a:ext>
            </a:extLst>
          </p:cNvPr>
          <p:cNvSpPr/>
          <p:nvPr/>
        </p:nvSpPr>
        <p:spPr>
          <a:xfrm>
            <a:off x="0" y="-27633"/>
            <a:ext cx="9144000" cy="105419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  <a:spcAft>
                <a:spcPts val="600"/>
              </a:spcAft>
            </a:pPr>
            <a:r>
              <a:rPr lang="en-US" sz="5400" dirty="0"/>
              <a:t> Mining Returns</a:t>
            </a:r>
          </a:p>
        </p:txBody>
      </p:sp>
    </p:spTree>
    <p:extLst>
      <p:ext uri="{BB962C8B-B14F-4D97-AF65-F5344CB8AC3E}">
        <p14:creationId xmlns:p14="http://schemas.microsoft.com/office/powerpoint/2010/main" val="19712038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close up of a device&#10;&#10;Description generated with high confidence">
            <a:extLst>
              <a:ext uri="{FF2B5EF4-FFF2-40B4-BE49-F238E27FC236}">
                <a16:creationId xmlns:a16="http://schemas.microsoft.com/office/drawing/2014/main" id="{2F85B584-7185-40E3-82AB-21451ABE9FC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068" b="4445"/>
          <a:stretch/>
        </p:blipFill>
        <p:spPr>
          <a:xfrm>
            <a:off x="-1" y="304800"/>
            <a:ext cx="9144001" cy="65532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E0D158C-2067-4E0A-88A3-D0750774D6E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648" t="9933" r="25757" b="20611"/>
          <a:stretch/>
        </p:blipFill>
        <p:spPr>
          <a:xfrm rot="297223">
            <a:off x="1022207" y="2135946"/>
            <a:ext cx="6679083" cy="515754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F3FBA40-F01E-4FED-B6A2-A3E20225DC6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945" t="16353" r="27133" b="19264"/>
          <a:stretch/>
        </p:blipFill>
        <p:spPr>
          <a:xfrm rot="307689">
            <a:off x="2191999" y="3469554"/>
            <a:ext cx="6482293" cy="479857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64699365-9301-4970-AF4F-B8F18EFB0744}"/>
              </a:ext>
            </a:extLst>
          </p:cNvPr>
          <p:cNvSpPr/>
          <p:nvPr/>
        </p:nvSpPr>
        <p:spPr>
          <a:xfrm>
            <a:off x="0" y="-27633"/>
            <a:ext cx="9144000" cy="105419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  <a:spcAft>
                <a:spcPts val="600"/>
              </a:spcAft>
            </a:pPr>
            <a:r>
              <a:rPr lang="en-US" sz="5400" dirty="0"/>
              <a:t> Language Wars</a:t>
            </a:r>
          </a:p>
        </p:txBody>
      </p:sp>
    </p:spTree>
    <p:extLst>
      <p:ext uri="{BB962C8B-B14F-4D97-AF65-F5344CB8AC3E}">
        <p14:creationId xmlns:p14="http://schemas.microsoft.com/office/powerpoint/2010/main" val="4257354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0727C73-F687-4446-A0D8-C7D2DFC22E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9707" y="1360589"/>
            <a:ext cx="6719925" cy="524341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43FA500-6951-40D2-BBA2-6A2715D6929E}"/>
              </a:ext>
            </a:extLst>
          </p:cNvPr>
          <p:cNvSpPr txBox="1"/>
          <p:nvPr/>
        </p:nvSpPr>
        <p:spPr>
          <a:xfrm>
            <a:off x="246548" y="2646844"/>
            <a:ext cx="1843774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any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number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boolean</a:t>
            </a: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BFCE6806-D3BA-4810-975B-CC881C3A1534}"/>
              </a:ext>
            </a:extLst>
          </p:cNvPr>
          <p:cNvSpPr/>
          <p:nvPr/>
        </p:nvSpPr>
        <p:spPr>
          <a:xfrm>
            <a:off x="3159328" y="1509517"/>
            <a:ext cx="564204" cy="515566"/>
          </a:xfrm>
          <a:prstGeom prst="ellipse">
            <a:avLst/>
          </a:prstGeom>
          <a:noFill/>
          <a:ln w="1016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18A10A-6654-4DAE-A534-E93FB0331878}"/>
              </a:ext>
            </a:extLst>
          </p:cNvPr>
          <p:cNvSpPr/>
          <p:nvPr/>
        </p:nvSpPr>
        <p:spPr>
          <a:xfrm>
            <a:off x="0" y="-27633"/>
            <a:ext cx="9144000" cy="105419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  <a:spcAft>
                <a:spcPts val="600"/>
              </a:spcAft>
            </a:pPr>
            <a:r>
              <a:rPr lang="en-US" sz="5400" dirty="0"/>
              <a:t> Mining Returns</a:t>
            </a:r>
          </a:p>
        </p:txBody>
      </p:sp>
    </p:spTree>
    <p:extLst>
      <p:ext uri="{BB962C8B-B14F-4D97-AF65-F5344CB8AC3E}">
        <p14:creationId xmlns:p14="http://schemas.microsoft.com/office/powerpoint/2010/main" val="2875180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DEFCBDA-30EF-46A8-BD2F-B8CE8BB765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847" y="1486375"/>
            <a:ext cx="7704305" cy="510538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935D4DF-2506-43E7-AA89-5592979F2B6E}"/>
              </a:ext>
            </a:extLst>
          </p:cNvPr>
          <p:cNvSpPr/>
          <p:nvPr/>
        </p:nvSpPr>
        <p:spPr>
          <a:xfrm>
            <a:off x="5924146" y="1464565"/>
            <a:ext cx="2315182" cy="5010912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5FEFC21-2F20-48CB-84B4-6AD48E970D5E}"/>
              </a:ext>
            </a:extLst>
          </p:cNvPr>
          <p:cNvSpPr/>
          <p:nvPr/>
        </p:nvSpPr>
        <p:spPr>
          <a:xfrm>
            <a:off x="488202" y="1464565"/>
            <a:ext cx="2578608" cy="5010912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2194C84-CFD0-4C38-9E6E-7C494CC1AC63}"/>
              </a:ext>
            </a:extLst>
          </p:cNvPr>
          <p:cNvSpPr/>
          <p:nvPr/>
        </p:nvSpPr>
        <p:spPr>
          <a:xfrm>
            <a:off x="3096815" y="1502851"/>
            <a:ext cx="2827330" cy="4936236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D4498D9-2224-4FBE-AC5B-29B4CFB7C239}"/>
              </a:ext>
            </a:extLst>
          </p:cNvPr>
          <p:cNvSpPr/>
          <p:nvPr/>
        </p:nvSpPr>
        <p:spPr>
          <a:xfrm>
            <a:off x="0" y="-27633"/>
            <a:ext cx="9144000" cy="105419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  <a:spcAft>
                <a:spcPts val="600"/>
              </a:spcAft>
            </a:pPr>
            <a:r>
              <a:rPr lang="en-US" sz="5400" dirty="0"/>
              <a:t> Model</a:t>
            </a:r>
          </a:p>
        </p:txBody>
      </p:sp>
    </p:spTree>
    <p:extLst>
      <p:ext uri="{BB962C8B-B14F-4D97-AF65-F5344CB8AC3E}">
        <p14:creationId xmlns:p14="http://schemas.microsoft.com/office/powerpoint/2010/main" val="12375832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9CCB0C0-E5D1-4483-B898-0453BF127786}"/>
              </a:ext>
            </a:extLst>
          </p:cNvPr>
          <p:cNvSpPr/>
          <p:nvPr/>
        </p:nvSpPr>
        <p:spPr>
          <a:xfrm>
            <a:off x="0" y="-27633"/>
            <a:ext cx="9144000" cy="105419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  <a:spcAft>
                <a:spcPts val="600"/>
              </a:spcAft>
            </a:pPr>
            <a:r>
              <a:rPr lang="en-US" sz="5400" dirty="0"/>
              <a:t> Tag!</a:t>
            </a:r>
          </a:p>
        </p:txBody>
      </p:sp>
      <p:pic>
        <p:nvPicPr>
          <p:cNvPr id="11" name="Picture 2" descr="Image result for sequence tagging">
            <a:extLst>
              <a:ext uri="{FF2B5EF4-FFF2-40B4-BE49-F238E27FC236}">
                <a16:creationId xmlns:a16="http://schemas.microsoft.com/office/drawing/2014/main" id="{397F1C27-DEA3-4BCA-8239-DF13E89F2B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240" y="1921828"/>
            <a:ext cx="7109520" cy="3794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1B1B71B-1518-4A31-9E2D-E13CA8910103}"/>
              </a:ext>
            </a:extLst>
          </p:cNvPr>
          <p:cNvSpPr/>
          <p:nvPr/>
        </p:nvSpPr>
        <p:spPr>
          <a:xfrm>
            <a:off x="5601684" y="6488668"/>
            <a:ext cx="35423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https://i.stack.imgur.com/6pdIT.png</a:t>
            </a:r>
          </a:p>
        </p:txBody>
      </p:sp>
    </p:spTree>
    <p:extLst>
      <p:ext uri="{BB962C8B-B14F-4D97-AF65-F5344CB8AC3E}">
        <p14:creationId xmlns:p14="http://schemas.microsoft.com/office/powerpoint/2010/main" val="21955210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78AA6A1-BA65-4395-BD2E-C7119F611C9A}"/>
              </a:ext>
            </a:extLst>
          </p:cNvPr>
          <p:cNvSpPr txBox="1"/>
          <p:nvPr/>
        </p:nvSpPr>
        <p:spPr>
          <a:xfrm>
            <a:off x="204278" y="3206453"/>
            <a:ext cx="92546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let </a:t>
            </a:r>
            <a:r>
              <a:rPr lang="en-US" sz="40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 = 1 ; let </a:t>
            </a:r>
            <a:r>
              <a:rPr lang="en-US" sz="4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40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   + 1 ;</a:t>
            </a:r>
            <a:endParaRPr lang="en-US" sz="4000" b="1" dirty="0">
              <a:solidFill>
                <a:schemeClr val="accent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7173CF-BDDC-4234-9A2D-3477EF96A734}"/>
              </a:ext>
            </a:extLst>
          </p:cNvPr>
          <p:cNvSpPr txBox="1"/>
          <p:nvPr/>
        </p:nvSpPr>
        <p:spPr>
          <a:xfrm>
            <a:off x="204278" y="2498567"/>
            <a:ext cx="98346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- </a:t>
            </a:r>
            <a:r>
              <a:rPr lang="en-US" sz="40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</a:t>
            </a:r>
            <a: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 - - - - </a:t>
            </a:r>
            <a:r>
              <a:rPr lang="en-US" sz="4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</a:t>
            </a:r>
            <a: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 - </a:t>
            </a:r>
            <a:r>
              <a:rPr lang="en-US" sz="40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</a:t>
            </a:r>
            <a: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 - - -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CCB0C0-E5D1-4483-B898-0453BF127786}"/>
              </a:ext>
            </a:extLst>
          </p:cNvPr>
          <p:cNvSpPr/>
          <p:nvPr/>
        </p:nvSpPr>
        <p:spPr>
          <a:xfrm>
            <a:off x="0" y="-27633"/>
            <a:ext cx="9144000" cy="105419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  <a:spcAft>
                <a:spcPts val="600"/>
              </a:spcAft>
            </a:pPr>
            <a:r>
              <a:rPr lang="en-US" sz="5400" dirty="0"/>
              <a:t> Tag!</a:t>
            </a:r>
          </a:p>
        </p:txBody>
      </p:sp>
    </p:spTree>
    <p:extLst>
      <p:ext uri="{BB962C8B-B14F-4D97-AF65-F5344CB8AC3E}">
        <p14:creationId xmlns:p14="http://schemas.microsoft.com/office/powerpoint/2010/main" val="513986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D7173CF-BDDC-4234-9A2D-3477EF96A734}"/>
              </a:ext>
            </a:extLst>
          </p:cNvPr>
          <p:cNvSpPr txBox="1"/>
          <p:nvPr/>
        </p:nvSpPr>
        <p:spPr>
          <a:xfrm>
            <a:off x="204278" y="1116735"/>
            <a:ext cx="98346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- </a:t>
            </a:r>
            <a:r>
              <a:rPr lang="en-US" sz="40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</a:t>
            </a:r>
            <a: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 - - - - </a:t>
            </a:r>
            <a:r>
              <a:rPr lang="en-US" sz="4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</a:t>
            </a:r>
            <a: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 - </a:t>
            </a:r>
            <a:r>
              <a:rPr lang="en-US" sz="40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</a:t>
            </a:r>
            <a: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 - - -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DAE061A-A8F4-4FD9-803E-314FA250EB36}"/>
              </a:ext>
            </a:extLst>
          </p:cNvPr>
          <p:cNvSpPr/>
          <p:nvPr/>
        </p:nvSpPr>
        <p:spPr>
          <a:xfrm>
            <a:off x="204278" y="4819947"/>
            <a:ext cx="8745169" cy="8560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/>
              <a:t>Embedding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1338006-7D6F-4028-9C9D-0898FD360818}"/>
              </a:ext>
            </a:extLst>
          </p:cNvPr>
          <p:cNvSpPr/>
          <p:nvPr/>
        </p:nvSpPr>
        <p:spPr>
          <a:xfrm>
            <a:off x="204278" y="3831150"/>
            <a:ext cx="8745169" cy="8560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/>
              <a:t>Bi-Directional GRU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62026C8-F3E6-4C4F-86C4-26688EB67CF5}"/>
              </a:ext>
            </a:extLst>
          </p:cNvPr>
          <p:cNvSpPr/>
          <p:nvPr/>
        </p:nvSpPr>
        <p:spPr>
          <a:xfrm>
            <a:off x="199415" y="2924241"/>
            <a:ext cx="8745169" cy="8560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/>
              <a:t>Bi-Directional GRU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2B5B866-B30F-4033-AAD9-113C59AC892F}"/>
              </a:ext>
            </a:extLst>
          </p:cNvPr>
          <p:cNvSpPr/>
          <p:nvPr/>
        </p:nvSpPr>
        <p:spPr>
          <a:xfrm>
            <a:off x="199414" y="1904582"/>
            <a:ext cx="8745169" cy="8560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/>
              <a:t>Project to Types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0CE4BE9-C65A-4A9D-A19C-BE6BFE350777}"/>
              </a:ext>
            </a:extLst>
          </p:cNvPr>
          <p:cNvSpPr/>
          <p:nvPr/>
        </p:nvSpPr>
        <p:spPr>
          <a:xfrm>
            <a:off x="0" y="-27633"/>
            <a:ext cx="9144000" cy="105419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  <a:spcAft>
                <a:spcPts val="600"/>
              </a:spcAft>
            </a:pPr>
            <a:r>
              <a:rPr lang="en-US" sz="5400" dirty="0"/>
              <a:t> Tag!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6933A7-3607-410E-AB35-3456EB7EC1B4}"/>
              </a:ext>
            </a:extLst>
          </p:cNvPr>
          <p:cNvSpPr txBox="1"/>
          <p:nvPr/>
        </p:nvSpPr>
        <p:spPr>
          <a:xfrm>
            <a:off x="92518" y="5769316"/>
            <a:ext cx="92546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let </a:t>
            </a:r>
            <a:r>
              <a:rPr lang="en-US" sz="40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 = 1 ; let </a:t>
            </a:r>
            <a:r>
              <a:rPr lang="en-US" sz="4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40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   + 1 ;</a:t>
            </a:r>
            <a:endParaRPr lang="en-US" sz="4000" b="1" dirty="0">
              <a:solidFill>
                <a:schemeClr val="accent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7269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D7173CF-BDDC-4234-9A2D-3477EF96A734}"/>
              </a:ext>
            </a:extLst>
          </p:cNvPr>
          <p:cNvSpPr txBox="1"/>
          <p:nvPr/>
        </p:nvSpPr>
        <p:spPr>
          <a:xfrm>
            <a:off x="204278" y="1116735"/>
            <a:ext cx="98346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- </a:t>
            </a:r>
            <a:r>
              <a:rPr lang="en-US" sz="40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</a:t>
            </a:r>
            <a: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 - - - - </a:t>
            </a:r>
            <a:r>
              <a:rPr lang="en-US" sz="4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</a:t>
            </a:r>
            <a: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 - </a:t>
            </a:r>
            <a:r>
              <a:rPr lang="en-US" sz="40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</a:t>
            </a:r>
            <a: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 - - -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DAE061A-A8F4-4FD9-803E-314FA250EB36}"/>
              </a:ext>
            </a:extLst>
          </p:cNvPr>
          <p:cNvSpPr/>
          <p:nvPr/>
        </p:nvSpPr>
        <p:spPr>
          <a:xfrm>
            <a:off x="204278" y="4819947"/>
            <a:ext cx="8745169" cy="8560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/>
              <a:t>Embedding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1338006-7D6F-4028-9C9D-0898FD360818}"/>
              </a:ext>
            </a:extLst>
          </p:cNvPr>
          <p:cNvSpPr/>
          <p:nvPr/>
        </p:nvSpPr>
        <p:spPr>
          <a:xfrm>
            <a:off x="204278" y="3831150"/>
            <a:ext cx="8745169" cy="8560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/>
              <a:t>Bi-Directional GRU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62026C8-F3E6-4C4F-86C4-26688EB67CF5}"/>
              </a:ext>
            </a:extLst>
          </p:cNvPr>
          <p:cNvSpPr/>
          <p:nvPr/>
        </p:nvSpPr>
        <p:spPr>
          <a:xfrm>
            <a:off x="199415" y="2924241"/>
            <a:ext cx="8745169" cy="8560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/>
              <a:t>Bi-Directional GRU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2B5B866-B30F-4033-AAD9-113C59AC892F}"/>
              </a:ext>
            </a:extLst>
          </p:cNvPr>
          <p:cNvSpPr/>
          <p:nvPr/>
        </p:nvSpPr>
        <p:spPr>
          <a:xfrm>
            <a:off x="199414" y="1904582"/>
            <a:ext cx="8745169" cy="8560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/>
              <a:t>Project to Types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0CE4BE9-C65A-4A9D-A19C-BE6BFE350777}"/>
              </a:ext>
            </a:extLst>
          </p:cNvPr>
          <p:cNvSpPr/>
          <p:nvPr/>
        </p:nvSpPr>
        <p:spPr>
          <a:xfrm>
            <a:off x="0" y="-27633"/>
            <a:ext cx="9144000" cy="105419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  <a:spcAft>
                <a:spcPts val="600"/>
              </a:spcAft>
            </a:pPr>
            <a:r>
              <a:rPr lang="en-US" sz="5400" dirty="0"/>
              <a:t> Tag!</a:t>
            </a:r>
          </a:p>
        </p:txBody>
      </p:sp>
      <p:cxnSp>
        <p:nvCxnSpPr>
          <p:cNvPr id="11" name="Connector: Curved 10">
            <a:extLst>
              <a:ext uri="{FF2B5EF4-FFF2-40B4-BE49-F238E27FC236}">
                <a16:creationId xmlns:a16="http://schemas.microsoft.com/office/drawing/2014/main" id="{07E02FBA-8066-43BC-83E8-2BF9A8303E5D}"/>
              </a:ext>
            </a:extLst>
          </p:cNvPr>
          <p:cNvCxnSpPr>
            <a:cxnSpLocks/>
            <a:stCxn id="13" idx="3"/>
            <a:endCxn id="16" idx="1"/>
          </p:cNvCxnSpPr>
          <p:nvPr/>
        </p:nvCxnSpPr>
        <p:spPr>
          <a:xfrm flipV="1">
            <a:off x="1927375" y="3326169"/>
            <a:ext cx="4393660" cy="940953"/>
          </a:xfrm>
          <a:prstGeom prst="straightConnector1">
            <a:avLst/>
          </a:prstGeom>
          <a:ln w="76200">
            <a:solidFill>
              <a:schemeClr val="accent4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Curved 13">
            <a:extLst>
              <a:ext uri="{FF2B5EF4-FFF2-40B4-BE49-F238E27FC236}">
                <a16:creationId xmlns:a16="http://schemas.microsoft.com/office/drawing/2014/main" id="{85FD21BA-495B-44A5-8446-707E5F1487B0}"/>
              </a:ext>
            </a:extLst>
          </p:cNvPr>
          <p:cNvCxnSpPr>
            <a:cxnSpLocks/>
            <a:stCxn id="15" idx="1"/>
            <a:endCxn id="14" idx="3"/>
          </p:cNvCxnSpPr>
          <p:nvPr/>
        </p:nvCxnSpPr>
        <p:spPr>
          <a:xfrm flipH="1" flipV="1">
            <a:off x="1927375" y="3317754"/>
            <a:ext cx="4393660" cy="957783"/>
          </a:xfrm>
          <a:prstGeom prst="straightConnector1">
            <a:avLst/>
          </a:prstGeom>
          <a:ln w="76200">
            <a:solidFill>
              <a:schemeClr val="accent4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BECB3BFD-6758-4E4E-9112-A5820473BF71}"/>
              </a:ext>
            </a:extLst>
          </p:cNvPr>
          <p:cNvSpPr/>
          <p:nvPr/>
        </p:nvSpPr>
        <p:spPr>
          <a:xfrm>
            <a:off x="1470175" y="3847056"/>
            <a:ext cx="457200" cy="840131"/>
          </a:xfrm>
          <a:prstGeom prst="rect">
            <a:avLst/>
          </a:prstGeom>
          <a:solidFill>
            <a:schemeClr val="bg1">
              <a:alpha val="0"/>
            </a:schemeClr>
          </a:solidFill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C2F8BFF-9F4A-476A-B5D3-32855977E0CB}"/>
              </a:ext>
            </a:extLst>
          </p:cNvPr>
          <p:cNvSpPr/>
          <p:nvPr/>
        </p:nvSpPr>
        <p:spPr>
          <a:xfrm>
            <a:off x="1470175" y="2897688"/>
            <a:ext cx="457200" cy="840131"/>
          </a:xfrm>
          <a:prstGeom prst="rect">
            <a:avLst/>
          </a:prstGeom>
          <a:solidFill>
            <a:schemeClr val="bg1">
              <a:alpha val="0"/>
            </a:schemeClr>
          </a:solidFill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1E97AD4-62E2-4E3F-8AEB-D05093D435B4}"/>
              </a:ext>
            </a:extLst>
          </p:cNvPr>
          <p:cNvSpPr/>
          <p:nvPr/>
        </p:nvSpPr>
        <p:spPr>
          <a:xfrm>
            <a:off x="6321035" y="3855471"/>
            <a:ext cx="457200" cy="840131"/>
          </a:xfrm>
          <a:prstGeom prst="rect">
            <a:avLst/>
          </a:prstGeom>
          <a:solidFill>
            <a:schemeClr val="bg1">
              <a:alpha val="0"/>
            </a:schemeClr>
          </a:solidFill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AEA8DD4-869B-4B27-BBDB-27EC9902E2E0}"/>
              </a:ext>
            </a:extLst>
          </p:cNvPr>
          <p:cNvSpPr/>
          <p:nvPr/>
        </p:nvSpPr>
        <p:spPr>
          <a:xfrm>
            <a:off x="6321035" y="2906103"/>
            <a:ext cx="457200" cy="840131"/>
          </a:xfrm>
          <a:prstGeom prst="rect">
            <a:avLst/>
          </a:prstGeom>
          <a:solidFill>
            <a:schemeClr val="bg1">
              <a:alpha val="0"/>
            </a:schemeClr>
          </a:solidFill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E0768FC-7098-4FD2-AAC3-B72C0137114D}"/>
              </a:ext>
            </a:extLst>
          </p:cNvPr>
          <p:cNvSpPr txBox="1"/>
          <p:nvPr/>
        </p:nvSpPr>
        <p:spPr>
          <a:xfrm>
            <a:off x="92518" y="5769316"/>
            <a:ext cx="92546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let </a:t>
            </a:r>
            <a:r>
              <a:rPr lang="en-US" sz="40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 = 1 ; let </a:t>
            </a:r>
            <a:r>
              <a:rPr lang="en-US" sz="4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40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   + 1 ;</a:t>
            </a:r>
            <a:endParaRPr lang="en-US" sz="4000" b="1" dirty="0">
              <a:solidFill>
                <a:schemeClr val="accent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64248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DEFCBDA-30EF-46A8-BD2F-B8CE8BB765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847" y="1486375"/>
            <a:ext cx="7704305" cy="510538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5FEFC21-2F20-48CB-84B4-6AD48E970D5E}"/>
              </a:ext>
            </a:extLst>
          </p:cNvPr>
          <p:cNvSpPr/>
          <p:nvPr/>
        </p:nvSpPr>
        <p:spPr>
          <a:xfrm>
            <a:off x="488201" y="1464565"/>
            <a:ext cx="5552675" cy="5010912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2194C84-CFD0-4C38-9E6E-7C494CC1AC63}"/>
              </a:ext>
            </a:extLst>
          </p:cNvPr>
          <p:cNvSpPr/>
          <p:nvPr/>
        </p:nvSpPr>
        <p:spPr>
          <a:xfrm>
            <a:off x="6040876" y="1507281"/>
            <a:ext cx="2291214" cy="4936236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6F9ED3B-DB79-4EEC-823E-16D205355010}"/>
              </a:ext>
            </a:extLst>
          </p:cNvPr>
          <p:cNvSpPr/>
          <p:nvPr/>
        </p:nvSpPr>
        <p:spPr>
          <a:xfrm>
            <a:off x="0" y="-27633"/>
            <a:ext cx="9144000" cy="105419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  <a:spcAft>
                <a:spcPts val="600"/>
              </a:spcAft>
            </a:pPr>
            <a:r>
              <a:rPr lang="en-US" sz="5400" dirty="0"/>
              <a:t> Results</a:t>
            </a:r>
          </a:p>
        </p:txBody>
      </p:sp>
    </p:spTree>
    <p:extLst>
      <p:ext uri="{BB962C8B-B14F-4D97-AF65-F5344CB8AC3E}">
        <p14:creationId xmlns:p14="http://schemas.microsoft.com/office/powerpoint/2010/main" val="28499927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3F010FE-CF5E-4562-B22C-40ED0AB3CF9B}"/>
              </a:ext>
            </a:extLst>
          </p:cNvPr>
          <p:cNvSpPr/>
          <p:nvPr/>
        </p:nvSpPr>
        <p:spPr>
          <a:xfrm>
            <a:off x="550986" y="1948171"/>
            <a:ext cx="6509282" cy="2554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/>
              <a:t>Real annotations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i="1" dirty="0"/>
              <a:t>Vs.</a:t>
            </a:r>
            <a:r>
              <a:rPr lang="en-US" sz="4000" dirty="0"/>
              <a:t> naïve baseline, compiler</a:t>
            </a:r>
            <a:endParaRPr lang="en-US" sz="4000" i="1" dirty="0"/>
          </a:p>
          <a:p>
            <a:r>
              <a:rPr lang="en-US" sz="4000" dirty="0"/>
              <a:t>Pure JavaScript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i="1" dirty="0"/>
              <a:t>Vs.</a:t>
            </a:r>
            <a:r>
              <a:rPr lang="en-US" sz="4000" dirty="0"/>
              <a:t> JSNice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C797505-DEF6-4C9A-9159-7A8619C79AC7}"/>
              </a:ext>
            </a:extLst>
          </p:cNvPr>
          <p:cNvSpPr/>
          <p:nvPr/>
        </p:nvSpPr>
        <p:spPr>
          <a:xfrm>
            <a:off x="0" y="-27633"/>
            <a:ext cx="9144000" cy="105419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  <a:spcAft>
                <a:spcPts val="600"/>
              </a:spcAft>
            </a:pPr>
            <a:r>
              <a:rPr lang="en-US" sz="5400" dirty="0"/>
              <a:t> Battlegrounds</a:t>
            </a:r>
          </a:p>
        </p:txBody>
      </p:sp>
    </p:spTree>
    <p:extLst>
      <p:ext uri="{BB962C8B-B14F-4D97-AF65-F5344CB8AC3E}">
        <p14:creationId xmlns:p14="http://schemas.microsoft.com/office/powerpoint/2010/main" val="1987183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 descr="Image result for traffic sign slow down">
            <a:extLst>
              <a:ext uri="{FF2B5EF4-FFF2-40B4-BE49-F238E27FC236}">
                <a16:creationId xmlns:a16="http://schemas.microsoft.com/office/drawing/2014/main" id="{60452095-06B6-48D7-AC75-370A734DA4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11497" y="1026566"/>
            <a:ext cx="10366994" cy="5831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05B91AA-9267-43FE-B0AA-0DDF21C1CBAA}"/>
              </a:ext>
            </a:extLst>
          </p:cNvPr>
          <p:cNvSpPr/>
          <p:nvPr/>
        </p:nvSpPr>
        <p:spPr>
          <a:xfrm>
            <a:off x="0" y="-27633"/>
            <a:ext cx="9144000" cy="105419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  <a:spcAft>
                <a:spcPts val="600"/>
              </a:spcAft>
            </a:pPr>
            <a:r>
              <a:rPr lang="en-US" sz="5400" dirty="0"/>
              <a:t> Results</a:t>
            </a:r>
          </a:p>
        </p:txBody>
      </p:sp>
    </p:spTree>
    <p:extLst>
      <p:ext uri="{BB962C8B-B14F-4D97-AF65-F5344CB8AC3E}">
        <p14:creationId xmlns:p14="http://schemas.microsoft.com/office/powerpoint/2010/main" val="27527492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5950DDE-586D-4C43-B4A6-5FB078684CEF}"/>
              </a:ext>
            </a:extLst>
          </p:cNvPr>
          <p:cNvSpPr/>
          <p:nvPr/>
        </p:nvSpPr>
        <p:spPr>
          <a:xfrm>
            <a:off x="0" y="-27633"/>
            <a:ext cx="9144000" cy="105419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  <a:spcAft>
                <a:spcPts val="600"/>
              </a:spcAft>
            </a:pPr>
            <a:r>
              <a:rPr lang="en-US" sz="5400" dirty="0"/>
              <a:t> Results – Annotations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D4625209-5F32-42A4-A43F-3BD3DA47F7F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31842508"/>
              </p:ext>
            </p:extLst>
          </p:nvPr>
        </p:nvGraphicFramePr>
        <p:xfrm>
          <a:off x="882039" y="2377441"/>
          <a:ext cx="6982855" cy="34137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D73E97AC-57DD-4DCC-BE17-F21E851084B8}"/>
              </a:ext>
            </a:extLst>
          </p:cNvPr>
          <p:cNvSpPr/>
          <p:nvPr/>
        </p:nvSpPr>
        <p:spPr>
          <a:xfrm>
            <a:off x="882039" y="1960880"/>
            <a:ext cx="6982855" cy="2489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4021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174291C-AA47-4D1C-8D52-F0BC9212F8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467" t="8844" r="22504" b="16190"/>
          <a:stretch/>
        </p:blipFill>
        <p:spPr>
          <a:xfrm>
            <a:off x="0" y="-33401"/>
            <a:ext cx="9144000" cy="627164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FE0610F-EA04-4B4B-971D-5EF705DC8294}"/>
              </a:ext>
            </a:extLst>
          </p:cNvPr>
          <p:cNvSpPr/>
          <p:nvPr/>
        </p:nvSpPr>
        <p:spPr>
          <a:xfrm>
            <a:off x="310838" y="1337367"/>
            <a:ext cx="8751882" cy="880628"/>
          </a:xfrm>
          <a:prstGeom prst="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A5CAC95-4899-484F-A3C8-1EBA6E198327}"/>
              </a:ext>
            </a:extLst>
          </p:cNvPr>
          <p:cNvSpPr/>
          <p:nvPr/>
        </p:nvSpPr>
        <p:spPr>
          <a:xfrm>
            <a:off x="310838" y="5598160"/>
            <a:ext cx="2655882" cy="568962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1716F29-72F5-4E60-AFAD-091803C01EF3}"/>
              </a:ext>
            </a:extLst>
          </p:cNvPr>
          <p:cNvSpPr/>
          <p:nvPr/>
        </p:nvSpPr>
        <p:spPr>
          <a:xfrm>
            <a:off x="0" y="-27633"/>
            <a:ext cx="9144000" cy="105419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  <a:spcAft>
                <a:spcPts val="600"/>
              </a:spcAft>
            </a:pPr>
            <a:r>
              <a:rPr lang="en-US" sz="5400" dirty="0"/>
              <a:t> Popular Vote</a:t>
            </a:r>
          </a:p>
        </p:txBody>
      </p:sp>
    </p:spTree>
    <p:extLst>
      <p:ext uri="{BB962C8B-B14F-4D97-AF65-F5344CB8AC3E}">
        <p14:creationId xmlns:p14="http://schemas.microsoft.com/office/powerpoint/2010/main" val="506280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5950DDE-586D-4C43-B4A6-5FB078684CEF}"/>
              </a:ext>
            </a:extLst>
          </p:cNvPr>
          <p:cNvSpPr/>
          <p:nvPr/>
        </p:nvSpPr>
        <p:spPr>
          <a:xfrm>
            <a:off x="0" y="-27633"/>
            <a:ext cx="9144000" cy="105419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  <a:spcAft>
                <a:spcPts val="600"/>
              </a:spcAft>
            </a:pPr>
            <a:r>
              <a:rPr lang="en-US" sz="5400" dirty="0"/>
              <a:t> Results – Annotations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D4625209-5F32-42A4-A43F-3BD3DA47F7FD}"/>
              </a:ext>
            </a:extLst>
          </p:cNvPr>
          <p:cNvGraphicFramePr>
            <a:graphicFrameLocks/>
          </p:cNvGraphicFramePr>
          <p:nvPr/>
        </p:nvGraphicFramePr>
        <p:xfrm>
          <a:off x="882039" y="2377441"/>
          <a:ext cx="6982855" cy="34137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D73E97AC-57DD-4DCC-BE17-F21E851084B8}"/>
              </a:ext>
            </a:extLst>
          </p:cNvPr>
          <p:cNvSpPr/>
          <p:nvPr/>
        </p:nvSpPr>
        <p:spPr>
          <a:xfrm>
            <a:off x="882039" y="1960880"/>
            <a:ext cx="6982855" cy="18389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0385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5950DDE-586D-4C43-B4A6-5FB078684CEF}"/>
              </a:ext>
            </a:extLst>
          </p:cNvPr>
          <p:cNvSpPr/>
          <p:nvPr/>
        </p:nvSpPr>
        <p:spPr>
          <a:xfrm>
            <a:off x="0" y="-27633"/>
            <a:ext cx="9144000" cy="105419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  <a:spcAft>
                <a:spcPts val="600"/>
              </a:spcAft>
            </a:pPr>
            <a:r>
              <a:rPr lang="en-US" sz="5400" dirty="0"/>
              <a:t> Results – Annotations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D4625209-5F32-42A4-A43F-3BD3DA47F7FD}"/>
              </a:ext>
            </a:extLst>
          </p:cNvPr>
          <p:cNvGraphicFramePr>
            <a:graphicFrameLocks/>
          </p:cNvGraphicFramePr>
          <p:nvPr/>
        </p:nvGraphicFramePr>
        <p:xfrm>
          <a:off x="882039" y="2377441"/>
          <a:ext cx="6982855" cy="34137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D73E97AC-57DD-4DCC-BE17-F21E851084B8}"/>
              </a:ext>
            </a:extLst>
          </p:cNvPr>
          <p:cNvSpPr/>
          <p:nvPr/>
        </p:nvSpPr>
        <p:spPr>
          <a:xfrm>
            <a:off x="882039" y="1960880"/>
            <a:ext cx="6982855" cy="11988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3740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5950DDE-586D-4C43-B4A6-5FB078684CEF}"/>
              </a:ext>
            </a:extLst>
          </p:cNvPr>
          <p:cNvSpPr/>
          <p:nvPr/>
        </p:nvSpPr>
        <p:spPr>
          <a:xfrm>
            <a:off x="0" y="-27633"/>
            <a:ext cx="9144000" cy="105419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  <a:spcAft>
                <a:spcPts val="600"/>
              </a:spcAft>
            </a:pPr>
            <a:r>
              <a:rPr lang="en-US" sz="5400" dirty="0"/>
              <a:t> Results – Annotations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D4625209-5F32-42A4-A43F-3BD3DA47F7FD}"/>
              </a:ext>
            </a:extLst>
          </p:cNvPr>
          <p:cNvGraphicFramePr>
            <a:graphicFrameLocks/>
          </p:cNvGraphicFramePr>
          <p:nvPr/>
        </p:nvGraphicFramePr>
        <p:xfrm>
          <a:off x="882039" y="2377441"/>
          <a:ext cx="6982855" cy="34137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2103157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FCE0DB7C-FC8B-4826-B8D6-4D48596F841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93830345"/>
              </p:ext>
            </p:extLst>
          </p:nvPr>
        </p:nvGraphicFramePr>
        <p:xfrm>
          <a:off x="1473200" y="1286016"/>
          <a:ext cx="6370319" cy="55719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949908AC-A821-4FC6-BD37-E824237DD241}"/>
              </a:ext>
            </a:extLst>
          </p:cNvPr>
          <p:cNvSpPr/>
          <p:nvPr/>
        </p:nvSpPr>
        <p:spPr>
          <a:xfrm>
            <a:off x="0" y="-27633"/>
            <a:ext cx="9144000" cy="105419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  <a:spcAft>
                <a:spcPts val="600"/>
              </a:spcAft>
            </a:pPr>
            <a:r>
              <a:rPr lang="en-US" sz="5400" dirty="0"/>
              <a:t> Results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264ED84-338A-4F53-85F8-5595D8BFB9C4}"/>
              </a:ext>
            </a:extLst>
          </p:cNvPr>
          <p:cNvSpPr txBox="1"/>
          <p:nvPr/>
        </p:nvSpPr>
        <p:spPr>
          <a:xfrm flipH="1">
            <a:off x="4150359" y="4196080"/>
            <a:ext cx="39420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Any confidence</a:t>
            </a:r>
          </a:p>
        </p:txBody>
      </p:sp>
    </p:spTree>
    <p:extLst>
      <p:ext uri="{BB962C8B-B14F-4D97-AF65-F5344CB8AC3E}">
        <p14:creationId xmlns:p14="http://schemas.microsoft.com/office/powerpoint/2010/main" val="6932558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FCE0DB7C-FC8B-4826-B8D6-4D48596F841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08744214"/>
              </p:ext>
            </p:extLst>
          </p:nvPr>
        </p:nvGraphicFramePr>
        <p:xfrm>
          <a:off x="1473200" y="1286016"/>
          <a:ext cx="6370319" cy="55719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949908AC-A821-4FC6-BD37-E824237DD241}"/>
              </a:ext>
            </a:extLst>
          </p:cNvPr>
          <p:cNvSpPr/>
          <p:nvPr/>
        </p:nvSpPr>
        <p:spPr>
          <a:xfrm>
            <a:off x="0" y="-27633"/>
            <a:ext cx="9144000" cy="105419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  <a:spcAft>
                <a:spcPts val="600"/>
              </a:spcAft>
            </a:pPr>
            <a:r>
              <a:rPr lang="en-US" sz="5400" dirty="0"/>
              <a:t> Results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057761D-E35B-418D-A95C-826D196D2FF5}"/>
                  </a:ext>
                </a:extLst>
              </p:cNvPr>
              <p:cNvSpPr txBox="1"/>
              <p:nvPr/>
            </p:nvSpPr>
            <p:spPr>
              <a:xfrm flipH="1">
                <a:off x="4150359" y="4196080"/>
                <a:ext cx="394208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≥50%</m:t>
                    </m:r>
                  </m:oMath>
                </a14:m>
                <a:r>
                  <a:rPr lang="en-US" sz="2400" dirty="0"/>
                  <a:t> confidence</a:t>
                </a: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057761D-E35B-418D-A95C-826D196D2F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4150359" y="4196080"/>
                <a:ext cx="3942082" cy="461665"/>
              </a:xfrm>
              <a:prstGeom prst="rect">
                <a:avLst/>
              </a:prstGeom>
              <a:blipFill>
                <a:blip r:embed="rId3"/>
                <a:stretch>
                  <a:fillRect l="-464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033444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FCE0DB7C-FC8B-4826-B8D6-4D48596F841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4377042"/>
              </p:ext>
            </p:extLst>
          </p:nvPr>
        </p:nvGraphicFramePr>
        <p:xfrm>
          <a:off x="1473200" y="1286016"/>
          <a:ext cx="6370319" cy="55719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949908AC-A821-4FC6-BD37-E824237DD241}"/>
              </a:ext>
            </a:extLst>
          </p:cNvPr>
          <p:cNvSpPr/>
          <p:nvPr/>
        </p:nvSpPr>
        <p:spPr>
          <a:xfrm>
            <a:off x="0" y="-27633"/>
            <a:ext cx="9144000" cy="105419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  <a:spcAft>
                <a:spcPts val="600"/>
              </a:spcAft>
            </a:pPr>
            <a:r>
              <a:rPr lang="en-US" sz="5400" dirty="0"/>
              <a:t> Results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2C265D6-7943-47F1-B5C0-65F70CA9C055}"/>
                  </a:ext>
                </a:extLst>
              </p:cNvPr>
              <p:cNvSpPr txBox="1"/>
              <p:nvPr/>
            </p:nvSpPr>
            <p:spPr>
              <a:xfrm flipH="1">
                <a:off x="4150359" y="4196080"/>
                <a:ext cx="394208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≥90%</m:t>
                    </m:r>
                  </m:oMath>
                </a14:m>
                <a:r>
                  <a:rPr lang="en-US" sz="2400" dirty="0"/>
                  <a:t> confidence</a:t>
                </a: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2C265D6-7943-47F1-B5C0-65F70CA9C0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4150359" y="4196080"/>
                <a:ext cx="3942082" cy="461665"/>
              </a:xfrm>
              <a:prstGeom prst="rect">
                <a:avLst/>
              </a:prstGeom>
              <a:blipFill>
                <a:blip r:embed="rId3"/>
                <a:stretch>
                  <a:fillRect l="-464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872460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FCE0DB7C-FC8B-4826-B8D6-4D48596F841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25092241"/>
              </p:ext>
            </p:extLst>
          </p:nvPr>
        </p:nvGraphicFramePr>
        <p:xfrm>
          <a:off x="1473200" y="1286016"/>
          <a:ext cx="6370319" cy="55719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949908AC-A821-4FC6-BD37-E824237DD241}"/>
              </a:ext>
            </a:extLst>
          </p:cNvPr>
          <p:cNvSpPr/>
          <p:nvPr/>
        </p:nvSpPr>
        <p:spPr>
          <a:xfrm>
            <a:off x="0" y="-27633"/>
            <a:ext cx="9144000" cy="105419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  <a:spcAft>
                <a:spcPts val="600"/>
              </a:spcAft>
            </a:pPr>
            <a:r>
              <a:rPr lang="en-US" sz="5400" dirty="0"/>
              <a:t> Results</a:t>
            </a:r>
          </a:p>
        </p:txBody>
      </p:sp>
    </p:spTree>
    <p:extLst>
      <p:ext uri="{BB962C8B-B14F-4D97-AF65-F5344CB8AC3E}">
        <p14:creationId xmlns:p14="http://schemas.microsoft.com/office/powerpoint/2010/main" val="40940320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6451A93-E374-4570-BC9C-CB9A6F205EA8}"/>
              </a:ext>
            </a:extLst>
          </p:cNvPr>
          <p:cNvSpPr/>
          <p:nvPr/>
        </p:nvSpPr>
        <p:spPr>
          <a:xfrm>
            <a:off x="0" y="-27633"/>
            <a:ext cx="9144000" cy="105419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  <a:spcAft>
                <a:spcPts val="600"/>
              </a:spcAft>
            </a:pPr>
            <a:r>
              <a:rPr lang="en-US" sz="5400" dirty="0"/>
              <a:t> Results – JSNice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428922-F3F4-4D8A-A7BE-6D208C2B05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000" t="24025" r="23222" b="5654"/>
          <a:stretch/>
        </p:blipFill>
        <p:spPr>
          <a:xfrm rot="535495">
            <a:off x="1846225" y="3176428"/>
            <a:ext cx="6950524" cy="501904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120F100-94A4-4C5F-A740-9B49604CFF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53331"/>
            <a:ext cx="7886700" cy="4351338"/>
          </a:xfrm>
        </p:spPr>
        <p:txBody>
          <a:bodyPr>
            <a:normAutofit/>
          </a:bodyPr>
          <a:lstStyle/>
          <a:p>
            <a:r>
              <a:rPr lang="en-US" sz="3200" dirty="0"/>
              <a:t>JavaScript Only</a:t>
            </a:r>
          </a:p>
          <a:p>
            <a:r>
              <a:rPr lang="en-US" sz="3200" dirty="0"/>
              <a:t>20 functions, 167 annotations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67533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C4F028C5-E182-466D-B9FB-B4BA12CE8664}"/>
              </a:ext>
            </a:extLst>
          </p:cNvPr>
          <p:cNvGraphicFramePr>
            <a:graphicFrameLocks/>
          </p:cNvGraphicFramePr>
          <p:nvPr/>
        </p:nvGraphicFramePr>
        <p:xfrm>
          <a:off x="628044" y="1739546"/>
          <a:ext cx="7887911" cy="34474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85950DDE-586D-4C43-B4A6-5FB078684CEF}"/>
              </a:ext>
            </a:extLst>
          </p:cNvPr>
          <p:cNvSpPr/>
          <p:nvPr/>
        </p:nvSpPr>
        <p:spPr>
          <a:xfrm>
            <a:off x="0" y="-27633"/>
            <a:ext cx="9144000" cy="105419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  <a:spcAft>
                <a:spcPts val="600"/>
              </a:spcAft>
            </a:pPr>
            <a:r>
              <a:rPr lang="en-US" sz="5400" dirty="0"/>
              <a:t> Results – JSNice</a:t>
            </a:r>
          </a:p>
        </p:txBody>
      </p:sp>
    </p:spTree>
    <p:extLst>
      <p:ext uri="{BB962C8B-B14F-4D97-AF65-F5344CB8AC3E}">
        <p14:creationId xmlns:p14="http://schemas.microsoft.com/office/powerpoint/2010/main" val="42521799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C4F028C5-E182-466D-B9FB-B4BA12CE8664}"/>
              </a:ext>
            </a:extLst>
          </p:cNvPr>
          <p:cNvGraphicFramePr>
            <a:graphicFrameLocks/>
          </p:cNvGraphicFramePr>
          <p:nvPr/>
        </p:nvGraphicFramePr>
        <p:xfrm>
          <a:off x="628044" y="1739546"/>
          <a:ext cx="7887911" cy="34474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49427FD9-6F20-48DD-8246-CAEE97D721BE}"/>
              </a:ext>
            </a:extLst>
          </p:cNvPr>
          <p:cNvSpPr/>
          <p:nvPr/>
        </p:nvSpPr>
        <p:spPr>
          <a:xfrm>
            <a:off x="0" y="-27633"/>
            <a:ext cx="9144000" cy="105419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  <a:spcAft>
                <a:spcPts val="600"/>
              </a:spcAft>
            </a:pPr>
            <a:r>
              <a:rPr lang="en-US" sz="5400" dirty="0"/>
              <a:t> Results – JSNice</a:t>
            </a:r>
          </a:p>
        </p:txBody>
      </p:sp>
    </p:spTree>
    <p:extLst>
      <p:ext uri="{BB962C8B-B14F-4D97-AF65-F5344CB8AC3E}">
        <p14:creationId xmlns:p14="http://schemas.microsoft.com/office/powerpoint/2010/main" val="36248318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29F361CC-51B8-46C1-9BB3-9D169D4AEFFF}"/>
              </a:ext>
            </a:extLst>
          </p:cNvPr>
          <p:cNvGrpSpPr/>
          <p:nvPr/>
        </p:nvGrpSpPr>
        <p:grpSpPr>
          <a:xfrm>
            <a:off x="91440" y="4158406"/>
            <a:ext cx="8659228" cy="1164484"/>
            <a:chOff x="91440" y="4158406"/>
            <a:chExt cx="8659228" cy="1164484"/>
          </a:xfrm>
        </p:grpSpPr>
        <p:pic>
          <p:nvPicPr>
            <p:cNvPr id="38" name="Content Placeholder 4">
              <a:extLst>
                <a:ext uri="{FF2B5EF4-FFF2-40B4-BE49-F238E27FC236}">
                  <a16:creationId xmlns:a16="http://schemas.microsoft.com/office/drawing/2014/main" id="{28A61FF8-775C-4832-9E72-B31848E4A6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08" r="4019" b="67467"/>
            <a:stretch/>
          </p:blipFill>
          <p:spPr>
            <a:xfrm>
              <a:off x="91441" y="4158406"/>
              <a:ext cx="8659227" cy="876032"/>
            </a:xfrm>
            <a:prstGeom prst="rect">
              <a:avLst/>
            </a:prstGeom>
          </p:spPr>
        </p:pic>
        <p:pic>
          <p:nvPicPr>
            <p:cNvPr id="39" name="Content Placeholder 4">
              <a:extLst>
                <a:ext uri="{FF2B5EF4-FFF2-40B4-BE49-F238E27FC236}">
                  <a16:creationId xmlns:a16="http://schemas.microsoft.com/office/drawing/2014/main" id="{3ADC0F67-EC8D-4D40-80FA-0E4823D82B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534" t="68117" r="1944" b="20322"/>
            <a:stretch/>
          </p:blipFill>
          <p:spPr>
            <a:xfrm>
              <a:off x="2976290" y="4993841"/>
              <a:ext cx="4838701" cy="311312"/>
            </a:xfrm>
            <a:prstGeom prst="rect">
              <a:avLst/>
            </a:prstGeom>
          </p:spPr>
        </p:pic>
        <p:pic>
          <p:nvPicPr>
            <p:cNvPr id="40" name="Content Placeholder 4">
              <a:extLst>
                <a:ext uri="{FF2B5EF4-FFF2-40B4-BE49-F238E27FC236}">
                  <a16:creationId xmlns:a16="http://schemas.microsoft.com/office/drawing/2014/main" id="{459A527F-3995-48C2-8FD4-12F56E19CA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08" t="31136" r="47632" b="59072"/>
            <a:stretch/>
          </p:blipFill>
          <p:spPr>
            <a:xfrm>
              <a:off x="91440" y="5027159"/>
              <a:ext cx="390618" cy="263667"/>
            </a:xfrm>
            <a:prstGeom prst="rect">
              <a:avLst/>
            </a:prstGeom>
          </p:spPr>
        </p:pic>
        <p:pic>
          <p:nvPicPr>
            <p:cNvPr id="41" name="Content Placeholder 4">
              <a:extLst>
                <a:ext uri="{FF2B5EF4-FFF2-40B4-BE49-F238E27FC236}">
                  <a16:creationId xmlns:a16="http://schemas.microsoft.com/office/drawing/2014/main" id="{ED2B5905-5703-4136-84D8-7D8432DFD7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40" t="68675" r="84744" b="19776"/>
            <a:stretch/>
          </p:blipFill>
          <p:spPr>
            <a:xfrm>
              <a:off x="1101770" y="5011578"/>
              <a:ext cx="1882140" cy="311312"/>
            </a:xfrm>
            <a:prstGeom prst="rect">
              <a:avLst/>
            </a:prstGeom>
          </p:spPr>
        </p:pic>
      </p:grpSp>
      <p:pic>
        <p:nvPicPr>
          <p:cNvPr id="30" name="Content Placeholder 4">
            <a:extLst>
              <a:ext uri="{FF2B5EF4-FFF2-40B4-BE49-F238E27FC236}">
                <a16:creationId xmlns:a16="http://schemas.microsoft.com/office/drawing/2014/main" id="{9C2A1EC3-CA15-4258-A961-E84BADB8CFA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64300" b="67322"/>
          <a:stretch/>
        </p:blipFill>
        <p:spPr>
          <a:xfrm>
            <a:off x="91441" y="1968933"/>
            <a:ext cx="6776142" cy="880972"/>
          </a:xfrm>
          <a:prstGeom prst="rect">
            <a:avLst/>
          </a:prstGeom>
        </p:spPr>
      </p:pic>
      <p:pic>
        <p:nvPicPr>
          <p:cNvPr id="31" name="Content Placeholder 4">
            <a:extLst>
              <a:ext uri="{FF2B5EF4-FFF2-40B4-BE49-F238E27FC236}">
                <a16:creationId xmlns:a16="http://schemas.microsoft.com/office/drawing/2014/main" id="{DAC33D23-FDBA-4E39-B1F7-5850148963B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68955" r="58195" b="21209"/>
          <a:stretch/>
        </p:blipFill>
        <p:spPr>
          <a:xfrm>
            <a:off x="91441" y="2796966"/>
            <a:ext cx="7934960" cy="265153"/>
          </a:xfrm>
          <a:prstGeom prst="rect">
            <a:avLst/>
          </a:prstGeom>
        </p:spPr>
      </p:pic>
      <p:pic>
        <p:nvPicPr>
          <p:cNvPr id="32" name="Content Placeholder 4">
            <a:extLst>
              <a:ext uri="{FF2B5EF4-FFF2-40B4-BE49-F238E27FC236}">
                <a16:creationId xmlns:a16="http://schemas.microsoft.com/office/drawing/2014/main" id="{777B36F4-78C1-4A22-A687-98F816FE9CC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08" t="31136" r="47632" b="59072"/>
          <a:stretch/>
        </p:blipFill>
        <p:spPr>
          <a:xfrm>
            <a:off x="95250" y="2816756"/>
            <a:ext cx="384048" cy="25923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F349AEF-1300-4E62-8F1D-34A6DF80F512}"/>
              </a:ext>
            </a:extLst>
          </p:cNvPr>
          <p:cNvSpPr/>
          <p:nvPr/>
        </p:nvSpPr>
        <p:spPr>
          <a:xfrm>
            <a:off x="628650" y="3315474"/>
            <a:ext cx="235526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chemeClr val="accent6"/>
                </a:solidFill>
              </a:rPr>
              <a:t>TypeScript</a:t>
            </a:r>
            <a:endParaRPr lang="en-US" sz="3600" dirty="0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0FE8EB29-DBA2-4E80-B234-9F081A3CFB0B}"/>
              </a:ext>
            </a:extLst>
          </p:cNvPr>
          <p:cNvSpPr txBox="1">
            <a:spLocks/>
          </p:cNvSpPr>
          <p:nvPr/>
        </p:nvSpPr>
        <p:spPr>
          <a:xfrm>
            <a:off x="628650" y="1253331"/>
            <a:ext cx="3750310" cy="6592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4000" dirty="0">
                <a:solidFill>
                  <a:schemeClr val="accent2"/>
                </a:solidFill>
              </a:rPr>
              <a:t>JavaScript</a:t>
            </a:r>
            <a:endParaRPr lang="en-US" sz="4000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6AF08C42-BEB6-4299-A30F-F95EA8FEEC0D}"/>
              </a:ext>
            </a:extLst>
          </p:cNvPr>
          <p:cNvSpPr/>
          <p:nvPr/>
        </p:nvSpPr>
        <p:spPr>
          <a:xfrm>
            <a:off x="0" y="-27633"/>
            <a:ext cx="9144000" cy="105419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  <a:spcAft>
                <a:spcPts val="600"/>
              </a:spcAft>
            </a:pPr>
            <a:r>
              <a:rPr lang="en-US" sz="5400" dirty="0"/>
              <a:t> Challenger</a:t>
            </a:r>
          </a:p>
        </p:txBody>
      </p:sp>
    </p:spTree>
    <p:extLst>
      <p:ext uri="{BB962C8B-B14F-4D97-AF65-F5344CB8AC3E}">
        <p14:creationId xmlns:p14="http://schemas.microsoft.com/office/powerpoint/2010/main" val="610885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 descr="https://i.pinimg.com/originals/1b/db/66/1bdb66707587181b36f6c2bb18601b40.jpg">
            <a:extLst>
              <a:ext uri="{FF2B5EF4-FFF2-40B4-BE49-F238E27FC236}">
                <a16:creationId xmlns:a16="http://schemas.microsoft.com/office/drawing/2014/main" id="{A3FDF511-7A81-45B5-BDDA-45B4231A0C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25"/>
          <a:stretch/>
        </p:blipFill>
        <p:spPr bwMode="auto">
          <a:xfrm>
            <a:off x="-213360" y="1021873"/>
            <a:ext cx="9936480" cy="5836127"/>
          </a:xfrm>
          <a:prstGeom prst="rect">
            <a:avLst/>
          </a:prstGeom>
          <a:noFill/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C1AF6CF-50EE-4ECD-964D-B3717341A854}"/>
              </a:ext>
            </a:extLst>
          </p:cNvPr>
          <p:cNvSpPr/>
          <p:nvPr/>
        </p:nvSpPr>
        <p:spPr>
          <a:xfrm>
            <a:off x="0" y="-27633"/>
            <a:ext cx="9144000" cy="105419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  <a:spcAft>
                <a:spcPts val="600"/>
              </a:spcAft>
            </a:pPr>
            <a:r>
              <a:rPr lang="en-US" sz="5400" dirty="0"/>
              <a:t> Why not Both?</a:t>
            </a:r>
          </a:p>
        </p:txBody>
      </p:sp>
    </p:spTree>
    <p:extLst>
      <p:ext uri="{BB962C8B-B14F-4D97-AF65-F5344CB8AC3E}">
        <p14:creationId xmlns:p14="http://schemas.microsoft.com/office/powerpoint/2010/main" val="60678636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18B952A7-93B3-4A75-8298-28AA929CF5CE}"/>
              </a:ext>
            </a:extLst>
          </p:cNvPr>
          <p:cNvGraphicFramePr>
            <a:graphicFrameLocks/>
          </p:cNvGraphicFramePr>
          <p:nvPr/>
        </p:nvGraphicFramePr>
        <p:xfrm>
          <a:off x="619356" y="1743356"/>
          <a:ext cx="7905288" cy="44679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9110EC39-018B-450E-AB25-0B19E0C6A465}"/>
              </a:ext>
            </a:extLst>
          </p:cNvPr>
          <p:cNvSpPr/>
          <p:nvPr/>
        </p:nvSpPr>
        <p:spPr>
          <a:xfrm>
            <a:off x="0" y="-27633"/>
            <a:ext cx="9144000" cy="105419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  <a:spcAft>
                <a:spcPts val="600"/>
              </a:spcAft>
            </a:pPr>
            <a:r>
              <a:rPr lang="en-US" sz="5400" dirty="0"/>
              <a:t> Results – JSNice</a:t>
            </a:r>
          </a:p>
        </p:txBody>
      </p:sp>
    </p:spTree>
    <p:extLst>
      <p:ext uri="{BB962C8B-B14F-4D97-AF65-F5344CB8AC3E}">
        <p14:creationId xmlns:p14="http://schemas.microsoft.com/office/powerpoint/2010/main" val="365543214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99ACD9-8109-4EE7-9B09-B8E3072072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53331"/>
            <a:ext cx="78867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>
                <a:solidFill>
                  <a:schemeClr val="accent6"/>
                </a:solidFill>
              </a:rPr>
              <a:t>What did we do?</a:t>
            </a:r>
          </a:p>
          <a:p>
            <a:r>
              <a:rPr lang="en-US" sz="3200" dirty="0"/>
              <a:t>Train for type inference</a:t>
            </a:r>
          </a:p>
          <a:p>
            <a:r>
              <a:rPr lang="en-US" sz="3200" dirty="0"/>
              <a:t>Highly complementary</a:t>
            </a:r>
          </a:p>
          <a:p>
            <a:endParaRPr lang="en-US" sz="3200" dirty="0"/>
          </a:p>
          <a:p>
            <a:pPr marL="0" indent="0">
              <a:buNone/>
            </a:pPr>
            <a:r>
              <a:rPr lang="en-US" sz="4400" dirty="0">
                <a:solidFill>
                  <a:schemeClr val="accent2"/>
                </a:solidFill>
              </a:rPr>
              <a:t>What’s next?</a:t>
            </a:r>
            <a:endParaRPr lang="en-US" sz="4400" dirty="0"/>
          </a:p>
          <a:p>
            <a:r>
              <a:rPr lang="en-US" sz="3600" dirty="0"/>
              <a:t>Towards full type inference</a:t>
            </a:r>
          </a:p>
          <a:p>
            <a:r>
              <a:rPr lang="en-US" sz="3600" dirty="0"/>
              <a:t>Interact with Compiler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36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C1AF6CF-50EE-4ECD-964D-B3717341A854}"/>
              </a:ext>
            </a:extLst>
          </p:cNvPr>
          <p:cNvSpPr/>
          <p:nvPr/>
        </p:nvSpPr>
        <p:spPr>
          <a:xfrm>
            <a:off x="0" y="-27633"/>
            <a:ext cx="9144000" cy="105419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  <a:spcAft>
                <a:spcPts val="600"/>
              </a:spcAft>
            </a:pPr>
            <a:r>
              <a:rPr lang="en-US" sz="5400" dirty="0"/>
              <a:t> Outcomes</a:t>
            </a:r>
          </a:p>
        </p:txBody>
      </p:sp>
    </p:spTree>
    <p:extLst>
      <p:ext uri="{BB962C8B-B14F-4D97-AF65-F5344CB8AC3E}">
        <p14:creationId xmlns:p14="http://schemas.microsoft.com/office/powerpoint/2010/main" val="4184290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99ACD9-8109-4EE7-9B09-B8E3072072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53331"/>
            <a:ext cx="78867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>
                <a:solidFill>
                  <a:schemeClr val="accent6"/>
                </a:solidFill>
              </a:rPr>
              <a:t>What did we do?</a:t>
            </a:r>
          </a:p>
          <a:p>
            <a:r>
              <a:rPr lang="en-US" sz="3200" dirty="0"/>
              <a:t>Train for type inference</a:t>
            </a:r>
          </a:p>
          <a:p>
            <a:r>
              <a:rPr lang="en-US" sz="3200" dirty="0"/>
              <a:t>Highly complementary</a:t>
            </a:r>
          </a:p>
          <a:p>
            <a:endParaRPr lang="en-US" sz="3200" dirty="0"/>
          </a:p>
          <a:p>
            <a:pPr marL="0" indent="0">
              <a:buNone/>
            </a:pPr>
            <a:r>
              <a:rPr lang="en-US" sz="4400" dirty="0">
                <a:solidFill>
                  <a:schemeClr val="accent2"/>
                </a:solidFill>
              </a:rPr>
              <a:t>What’s next?</a:t>
            </a:r>
            <a:endParaRPr lang="en-US" sz="4400" dirty="0"/>
          </a:p>
          <a:p>
            <a:r>
              <a:rPr lang="en-US" sz="3600" dirty="0"/>
              <a:t>Towards full type inference</a:t>
            </a:r>
          </a:p>
          <a:p>
            <a:r>
              <a:rPr lang="en-US" sz="3600" dirty="0"/>
              <a:t>Interact with Compiler</a:t>
            </a:r>
            <a:endParaRPr lang="en-US" sz="1600" dirty="0"/>
          </a:p>
          <a:p>
            <a:pPr marL="0" indent="0">
              <a:buNone/>
            </a:pPr>
            <a:endParaRPr lang="en-US" sz="36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97AB607-6A45-4B9C-8BE5-3583BE3F91B3}"/>
                  </a:ext>
                </a:extLst>
              </p:cNvPr>
              <p:cNvSpPr txBox="1"/>
              <p:nvPr/>
            </p:nvSpPr>
            <p:spPr>
              <a:xfrm>
                <a:off x="628650" y="5709920"/>
                <a:ext cx="9185910" cy="892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600" dirty="0"/>
                  <a:t>Code at: </a:t>
                </a:r>
                <a:r>
                  <a:rPr lang="en-US" sz="2600" dirty="0">
                    <a:hlinkClick r:id="rId2"/>
                  </a:rPr>
                  <a:t>https://github.com/DeepTyper/DeepTyper</a:t>
                </a:r>
                <a:r>
                  <a:rPr lang="en-US" sz="2600" dirty="0"/>
                  <a:t> </a:t>
                </a:r>
              </a:p>
              <a:p>
                <a:r>
                  <a:rPr lang="en-US" sz="2600" dirty="0"/>
                  <a:t>Contact: vhellendoorn.github.io </a:t>
                </a:r>
                <a14:m>
                  <m:oMath xmlns:m="http://schemas.openxmlformats.org/officeDocument/2006/math">
                    <m:r>
                      <a:rPr lang="en-US" sz="2600" b="0" i="1" dirty="0" smtClean="0">
                        <a:latin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sz="2600" dirty="0"/>
                  <a:t> </a:t>
                </a:r>
                <a:r>
                  <a:rPr lang="en-US" sz="2600" dirty="0">
                    <a:hlinkClick r:id="rId3"/>
                  </a:rPr>
                  <a:t>vhellendoorn@ucdavis.edu</a:t>
                </a:r>
                <a:r>
                  <a:rPr lang="en-US" sz="2600" dirty="0"/>
                  <a:t>  </a:t>
                </a: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97AB607-6A45-4B9C-8BE5-3583BE3F91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5709920"/>
                <a:ext cx="9185910" cy="892552"/>
              </a:xfrm>
              <a:prstGeom prst="rect">
                <a:avLst/>
              </a:prstGeom>
              <a:blipFill>
                <a:blip r:embed="rId4"/>
                <a:stretch>
                  <a:fillRect l="-1194" t="-6164" b="-171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71F5F2F3-745B-4BFD-B723-8730961873EC}"/>
              </a:ext>
            </a:extLst>
          </p:cNvPr>
          <p:cNvSpPr/>
          <p:nvPr/>
        </p:nvSpPr>
        <p:spPr>
          <a:xfrm>
            <a:off x="0" y="-27633"/>
            <a:ext cx="9144000" cy="105419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  <a:spcAft>
                <a:spcPts val="600"/>
              </a:spcAft>
            </a:pPr>
            <a:r>
              <a:rPr lang="en-US" sz="5400" dirty="0"/>
              <a:t> Questions?</a:t>
            </a:r>
          </a:p>
        </p:txBody>
      </p:sp>
    </p:spTree>
    <p:extLst>
      <p:ext uri="{BB962C8B-B14F-4D97-AF65-F5344CB8AC3E}">
        <p14:creationId xmlns:p14="http://schemas.microsoft.com/office/powerpoint/2010/main" val="2373154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29F361CC-51B8-46C1-9BB3-9D169D4AEFFF}"/>
              </a:ext>
            </a:extLst>
          </p:cNvPr>
          <p:cNvGrpSpPr/>
          <p:nvPr/>
        </p:nvGrpSpPr>
        <p:grpSpPr>
          <a:xfrm>
            <a:off x="91440" y="4158406"/>
            <a:ext cx="8659228" cy="1164484"/>
            <a:chOff x="91440" y="4158406"/>
            <a:chExt cx="8659228" cy="1164484"/>
          </a:xfrm>
        </p:grpSpPr>
        <p:pic>
          <p:nvPicPr>
            <p:cNvPr id="38" name="Content Placeholder 4">
              <a:extLst>
                <a:ext uri="{FF2B5EF4-FFF2-40B4-BE49-F238E27FC236}">
                  <a16:creationId xmlns:a16="http://schemas.microsoft.com/office/drawing/2014/main" id="{28A61FF8-775C-4832-9E72-B31848E4A6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08" r="4019" b="67467"/>
            <a:stretch/>
          </p:blipFill>
          <p:spPr>
            <a:xfrm>
              <a:off x="91441" y="4158406"/>
              <a:ext cx="8659227" cy="876032"/>
            </a:xfrm>
            <a:prstGeom prst="rect">
              <a:avLst/>
            </a:prstGeom>
          </p:spPr>
        </p:pic>
        <p:pic>
          <p:nvPicPr>
            <p:cNvPr id="39" name="Content Placeholder 4">
              <a:extLst>
                <a:ext uri="{FF2B5EF4-FFF2-40B4-BE49-F238E27FC236}">
                  <a16:creationId xmlns:a16="http://schemas.microsoft.com/office/drawing/2014/main" id="{3ADC0F67-EC8D-4D40-80FA-0E4823D82B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534" t="68117" r="1944" b="20322"/>
            <a:stretch/>
          </p:blipFill>
          <p:spPr>
            <a:xfrm>
              <a:off x="2976290" y="4993841"/>
              <a:ext cx="4838701" cy="311312"/>
            </a:xfrm>
            <a:prstGeom prst="rect">
              <a:avLst/>
            </a:prstGeom>
          </p:spPr>
        </p:pic>
        <p:pic>
          <p:nvPicPr>
            <p:cNvPr id="40" name="Content Placeholder 4">
              <a:extLst>
                <a:ext uri="{FF2B5EF4-FFF2-40B4-BE49-F238E27FC236}">
                  <a16:creationId xmlns:a16="http://schemas.microsoft.com/office/drawing/2014/main" id="{459A527F-3995-48C2-8FD4-12F56E19CA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08" t="31136" r="47632" b="59072"/>
            <a:stretch/>
          </p:blipFill>
          <p:spPr>
            <a:xfrm>
              <a:off x="91440" y="5027159"/>
              <a:ext cx="390618" cy="263667"/>
            </a:xfrm>
            <a:prstGeom prst="rect">
              <a:avLst/>
            </a:prstGeom>
          </p:spPr>
        </p:pic>
        <p:pic>
          <p:nvPicPr>
            <p:cNvPr id="41" name="Content Placeholder 4">
              <a:extLst>
                <a:ext uri="{FF2B5EF4-FFF2-40B4-BE49-F238E27FC236}">
                  <a16:creationId xmlns:a16="http://schemas.microsoft.com/office/drawing/2014/main" id="{ED2B5905-5703-4136-84D8-7D8432DFD7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40" t="68675" r="84744" b="19776"/>
            <a:stretch/>
          </p:blipFill>
          <p:spPr>
            <a:xfrm>
              <a:off x="1101770" y="5011578"/>
              <a:ext cx="1882140" cy="311312"/>
            </a:xfrm>
            <a:prstGeom prst="rect">
              <a:avLst/>
            </a:prstGeom>
          </p:spPr>
        </p:pic>
      </p:grpSp>
      <p:pic>
        <p:nvPicPr>
          <p:cNvPr id="30" name="Content Placeholder 4">
            <a:extLst>
              <a:ext uri="{FF2B5EF4-FFF2-40B4-BE49-F238E27FC236}">
                <a16:creationId xmlns:a16="http://schemas.microsoft.com/office/drawing/2014/main" id="{9C2A1EC3-CA15-4258-A961-E84BADB8CFA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64300" b="67322"/>
          <a:stretch/>
        </p:blipFill>
        <p:spPr>
          <a:xfrm>
            <a:off x="91441" y="1968933"/>
            <a:ext cx="6776142" cy="880972"/>
          </a:xfrm>
          <a:prstGeom prst="rect">
            <a:avLst/>
          </a:prstGeom>
        </p:spPr>
      </p:pic>
      <p:pic>
        <p:nvPicPr>
          <p:cNvPr id="31" name="Content Placeholder 4">
            <a:extLst>
              <a:ext uri="{FF2B5EF4-FFF2-40B4-BE49-F238E27FC236}">
                <a16:creationId xmlns:a16="http://schemas.microsoft.com/office/drawing/2014/main" id="{DAC33D23-FDBA-4E39-B1F7-5850148963B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68955" r="58195" b="21209"/>
          <a:stretch/>
        </p:blipFill>
        <p:spPr>
          <a:xfrm>
            <a:off x="91441" y="2796966"/>
            <a:ext cx="7934960" cy="265153"/>
          </a:xfrm>
          <a:prstGeom prst="rect">
            <a:avLst/>
          </a:prstGeom>
        </p:spPr>
      </p:pic>
      <p:pic>
        <p:nvPicPr>
          <p:cNvPr id="32" name="Content Placeholder 4">
            <a:extLst>
              <a:ext uri="{FF2B5EF4-FFF2-40B4-BE49-F238E27FC236}">
                <a16:creationId xmlns:a16="http://schemas.microsoft.com/office/drawing/2014/main" id="{777B36F4-78C1-4A22-A687-98F816FE9CC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08" t="31136" r="47632" b="59072"/>
          <a:stretch/>
        </p:blipFill>
        <p:spPr>
          <a:xfrm>
            <a:off x="95250" y="2816756"/>
            <a:ext cx="384048" cy="25923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F349AEF-1300-4E62-8F1D-34A6DF80F512}"/>
              </a:ext>
            </a:extLst>
          </p:cNvPr>
          <p:cNvSpPr/>
          <p:nvPr/>
        </p:nvSpPr>
        <p:spPr>
          <a:xfrm>
            <a:off x="628650" y="3315474"/>
            <a:ext cx="235526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chemeClr val="accent6"/>
                </a:solidFill>
              </a:rPr>
              <a:t>TypeScript</a:t>
            </a:r>
            <a:endParaRPr lang="en-US" sz="3600" dirty="0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0FE8EB29-DBA2-4E80-B234-9F081A3CFB0B}"/>
              </a:ext>
            </a:extLst>
          </p:cNvPr>
          <p:cNvSpPr txBox="1">
            <a:spLocks/>
          </p:cNvSpPr>
          <p:nvPr/>
        </p:nvSpPr>
        <p:spPr>
          <a:xfrm>
            <a:off x="628650" y="1253331"/>
            <a:ext cx="3750310" cy="6592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4000" dirty="0">
                <a:solidFill>
                  <a:schemeClr val="accent2"/>
                </a:solidFill>
              </a:rPr>
              <a:t>JavaScript</a:t>
            </a:r>
            <a:endParaRPr lang="en-US" sz="400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247FF57-A3AC-477C-926E-3E307FB5D3C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394" t="10642" r="25001" b="18287"/>
          <a:stretch/>
        </p:blipFill>
        <p:spPr>
          <a:xfrm rot="284624">
            <a:off x="1374446" y="2542529"/>
            <a:ext cx="6930767" cy="536903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6F353C18-86C0-4F87-9060-6FFC8B3DBC76}"/>
              </a:ext>
            </a:extLst>
          </p:cNvPr>
          <p:cNvSpPr/>
          <p:nvPr/>
        </p:nvSpPr>
        <p:spPr>
          <a:xfrm>
            <a:off x="0" y="-27633"/>
            <a:ext cx="9144000" cy="105419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  <a:spcAft>
                <a:spcPts val="600"/>
              </a:spcAft>
            </a:pPr>
            <a:r>
              <a:rPr lang="en-US" sz="5400" dirty="0"/>
              <a:t> Challenger</a:t>
            </a:r>
          </a:p>
        </p:txBody>
      </p:sp>
    </p:spTree>
    <p:extLst>
      <p:ext uri="{BB962C8B-B14F-4D97-AF65-F5344CB8AC3E}">
        <p14:creationId xmlns:p14="http://schemas.microsoft.com/office/powerpoint/2010/main" val="42456808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0FE8EB29-DBA2-4E80-B234-9F081A3CFB0B}"/>
              </a:ext>
            </a:extLst>
          </p:cNvPr>
          <p:cNvSpPr txBox="1">
            <a:spLocks/>
          </p:cNvSpPr>
          <p:nvPr/>
        </p:nvSpPr>
        <p:spPr>
          <a:xfrm>
            <a:off x="628650" y="1253331"/>
            <a:ext cx="3750310" cy="6592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4000" dirty="0">
                <a:solidFill>
                  <a:schemeClr val="accent2"/>
                </a:solidFill>
              </a:rPr>
              <a:t>JavaScript</a:t>
            </a:r>
            <a:endParaRPr lang="en-US" sz="4000" dirty="0"/>
          </a:p>
        </p:txBody>
      </p:sp>
      <p:pic>
        <p:nvPicPr>
          <p:cNvPr id="11" name="Content Placeholder 4">
            <a:extLst>
              <a:ext uri="{FF2B5EF4-FFF2-40B4-BE49-F238E27FC236}">
                <a16:creationId xmlns:a16="http://schemas.microsoft.com/office/drawing/2014/main" id="{7DE551D1-1EC1-49B4-9A7E-893023C075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64300" b="67322"/>
          <a:stretch/>
        </p:blipFill>
        <p:spPr>
          <a:xfrm>
            <a:off x="91441" y="1968933"/>
            <a:ext cx="6776142" cy="880972"/>
          </a:xfrm>
        </p:spPr>
      </p:pic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8E9DAF97-BD68-4D28-A7C5-A84C14DAF3A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68955" r="58195" b="21209"/>
          <a:stretch/>
        </p:blipFill>
        <p:spPr>
          <a:xfrm>
            <a:off x="91441" y="2796966"/>
            <a:ext cx="7934960" cy="265153"/>
          </a:xfrm>
          <a:prstGeom prst="rect">
            <a:avLst/>
          </a:prstGeom>
        </p:spPr>
      </p:pic>
      <p:pic>
        <p:nvPicPr>
          <p:cNvPr id="12" name="Content Placeholder 4">
            <a:extLst>
              <a:ext uri="{FF2B5EF4-FFF2-40B4-BE49-F238E27FC236}">
                <a16:creationId xmlns:a16="http://schemas.microsoft.com/office/drawing/2014/main" id="{74E6B6E9-0CCE-4B01-B56F-C20CC2A1961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08" t="31136" r="47632" b="59072"/>
          <a:stretch/>
        </p:blipFill>
        <p:spPr>
          <a:xfrm>
            <a:off x="95250" y="2816756"/>
            <a:ext cx="384048" cy="25923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4CE6AE1-640B-4D96-A342-1FECE52DB4A5}"/>
              </a:ext>
            </a:extLst>
          </p:cNvPr>
          <p:cNvSpPr/>
          <p:nvPr/>
        </p:nvSpPr>
        <p:spPr>
          <a:xfrm>
            <a:off x="0" y="-27633"/>
            <a:ext cx="9144000" cy="105419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  <a:spcAft>
                <a:spcPts val="600"/>
              </a:spcAft>
            </a:pPr>
            <a:r>
              <a:rPr lang="en-US" sz="5400" dirty="0"/>
              <a:t> Civic Duty</a:t>
            </a:r>
          </a:p>
        </p:txBody>
      </p:sp>
    </p:spTree>
    <p:extLst>
      <p:ext uri="{BB962C8B-B14F-4D97-AF65-F5344CB8AC3E}">
        <p14:creationId xmlns:p14="http://schemas.microsoft.com/office/powerpoint/2010/main" val="40435250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0FE8EB29-DBA2-4E80-B234-9F081A3CFB0B}"/>
              </a:ext>
            </a:extLst>
          </p:cNvPr>
          <p:cNvSpPr txBox="1">
            <a:spLocks/>
          </p:cNvSpPr>
          <p:nvPr/>
        </p:nvSpPr>
        <p:spPr>
          <a:xfrm>
            <a:off x="628650" y="1253331"/>
            <a:ext cx="3750310" cy="6592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4000" dirty="0">
                <a:solidFill>
                  <a:schemeClr val="accent2"/>
                </a:solidFill>
              </a:rPr>
              <a:t>JavaScript</a:t>
            </a:r>
            <a:endParaRPr lang="en-US" sz="4000" dirty="0"/>
          </a:p>
        </p:txBody>
      </p:sp>
      <p:pic>
        <p:nvPicPr>
          <p:cNvPr id="11" name="Content Placeholder 4">
            <a:extLst>
              <a:ext uri="{FF2B5EF4-FFF2-40B4-BE49-F238E27FC236}">
                <a16:creationId xmlns:a16="http://schemas.microsoft.com/office/drawing/2014/main" id="{7DE551D1-1EC1-49B4-9A7E-893023C075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64300" b="67322"/>
          <a:stretch/>
        </p:blipFill>
        <p:spPr>
          <a:xfrm>
            <a:off x="91441" y="1968933"/>
            <a:ext cx="6776142" cy="880972"/>
          </a:xfrm>
        </p:spPr>
      </p:pic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8E9DAF97-BD68-4D28-A7C5-A84C14DAF3A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68955" r="58195" b="21209"/>
          <a:stretch/>
        </p:blipFill>
        <p:spPr>
          <a:xfrm>
            <a:off x="91441" y="2796966"/>
            <a:ext cx="7934960" cy="265153"/>
          </a:xfrm>
          <a:prstGeom prst="rect">
            <a:avLst/>
          </a:prstGeom>
        </p:spPr>
      </p:pic>
      <p:pic>
        <p:nvPicPr>
          <p:cNvPr id="12" name="Content Placeholder 4">
            <a:extLst>
              <a:ext uri="{FF2B5EF4-FFF2-40B4-BE49-F238E27FC236}">
                <a16:creationId xmlns:a16="http://schemas.microsoft.com/office/drawing/2014/main" id="{74E6B6E9-0CCE-4B01-B56F-C20CC2A1961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08" t="31136" r="47632" b="59072"/>
          <a:stretch/>
        </p:blipFill>
        <p:spPr>
          <a:xfrm>
            <a:off x="95250" y="2816756"/>
            <a:ext cx="384048" cy="25923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8F34211-E9FE-438D-AAC4-62BBD9E73798}"/>
              </a:ext>
            </a:extLst>
          </p:cNvPr>
          <p:cNvSpPr/>
          <p:nvPr/>
        </p:nvSpPr>
        <p:spPr>
          <a:xfrm>
            <a:off x="0" y="3630270"/>
            <a:ext cx="178318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/>
              <a:t>Formal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81D5077-8E30-4C57-9559-0C05518E6032}"/>
                  </a:ext>
                </a:extLst>
              </p:cNvPr>
              <p:cNvSpPr txBox="1"/>
              <p:nvPr/>
            </p:nvSpPr>
            <p:spPr>
              <a:xfrm>
                <a:off x="981802" y="4512903"/>
                <a:ext cx="7141265" cy="11102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3200" b="0" i="0" smtClean="0">
                              <a:latin typeface="Cambria Math" panose="02040503050406030204" pitchFamily="18" charset="0"/>
                            </a:rPr>
                            <m:t>Γ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⊢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𝑐𝑟𝑒𝑎𝑡𝑒𝐸𝑙𝑒𝑚𝑒𝑛𝑡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: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3200" b="0" i="0" smtClean="0">
                              <a:latin typeface="Cambria Math" panose="02040503050406030204" pitchFamily="18" charset="0"/>
                            </a:rPr>
                            <m:t>Γ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⊢ 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: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den>
                      </m:f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81D5077-8E30-4C57-9559-0C05518E60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1802" y="4512903"/>
                <a:ext cx="7141265" cy="111024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61A54C0-70ED-49F1-8AEA-68456571CB4E}"/>
                  </a:ext>
                </a:extLst>
              </p:cNvPr>
              <p:cNvSpPr txBox="1"/>
              <p:nvPr/>
            </p:nvSpPr>
            <p:spPr>
              <a:xfrm>
                <a:off x="981801" y="5675853"/>
                <a:ext cx="714126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>
                        <a:latin typeface="Cambria Math" panose="02040503050406030204" pitchFamily="18" charset="0"/>
                      </a:rPr>
                      <m:t>Γ</m:t>
                    </m:r>
                    <m:r>
                      <a:rPr lang="en-US" sz="3200" i="1">
                        <a:latin typeface="Cambria Math" panose="02040503050406030204" pitchFamily="18" charset="0"/>
                      </a:rPr>
                      <m:t>⊢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𝑐𝑠𝑠𝑇𝑒𝑥𝑡</m:t>
                    </m:r>
                    <m:r>
                      <a:rPr lang="en-US" sz="3200" i="1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3200" i="1"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US" sz="3200" dirty="0"/>
                  <a:t> ???</a:t>
                </a:r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61A54C0-70ED-49F1-8AEA-68456571CB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1801" y="5675853"/>
                <a:ext cx="7141265" cy="584775"/>
              </a:xfrm>
              <a:prstGeom prst="rect">
                <a:avLst/>
              </a:prstGeom>
              <a:blipFill>
                <a:blip r:embed="rId4"/>
                <a:stretch>
                  <a:fillRect t="-12500" b="-34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34DD1221-37A3-4393-AC8C-D452EE0F2DC6}"/>
              </a:ext>
            </a:extLst>
          </p:cNvPr>
          <p:cNvSpPr/>
          <p:nvPr/>
        </p:nvSpPr>
        <p:spPr>
          <a:xfrm>
            <a:off x="0" y="-27633"/>
            <a:ext cx="9144000" cy="105419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  <a:spcAft>
                <a:spcPts val="600"/>
              </a:spcAft>
            </a:pPr>
            <a:r>
              <a:rPr lang="en-US" sz="5400" dirty="0"/>
              <a:t> Civic Duty</a:t>
            </a:r>
          </a:p>
        </p:txBody>
      </p:sp>
    </p:spTree>
    <p:extLst>
      <p:ext uri="{BB962C8B-B14F-4D97-AF65-F5344CB8AC3E}">
        <p14:creationId xmlns:p14="http://schemas.microsoft.com/office/powerpoint/2010/main" val="40714533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0FE8EB29-DBA2-4E80-B234-9F081A3CFB0B}"/>
              </a:ext>
            </a:extLst>
          </p:cNvPr>
          <p:cNvSpPr txBox="1">
            <a:spLocks/>
          </p:cNvSpPr>
          <p:nvPr/>
        </p:nvSpPr>
        <p:spPr>
          <a:xfrm>
            <a:off x="628650" y="1253331"/>
            <a:ext cx="3750310" cy="6592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4000" dirty="0">
                <a:solidFill>
                  <a:schemeClr val="accent2"/>
                </a:solidFill>
              </a:rPr>
              <a:t>JavaScript</a:t>
            </a:r>
            <a:endParaRPr lang="en-US" sz="4000" dirty="0"/>
          </a:p>
        </p:txBody>
      </p:sp>
      <p:pic>
        <p:nvPicPr>
          <p:cNvPr id="11" name="Content Placeholder 4">
            <a:extLst>
              <a:ext uri="{FF2B5EF4-FFF2-40B4-BE49-F238E27FC236}">
                <a16:creationId xmlns:a16="http://schemas.microsoft.com/office/drawing/2014/main" id="{7DE551D1-1EC1-49B4-9A7E-893023C075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64300" b="67322"/>
          <a:stretch/>
        </p:blipFill>
        <p:spPr>
          <a:xfrm>
            <a:off x="91441" y="1968933"/>
            <a:ext cx="6776142" cy="880972"/>
          </a:xfrm>
        </p:spPr>
      </p:pic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8E9DAF97-BD68-4D28-A7C5-A84C14DAF3A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68955" r="58195" b="21209"/>
          <a:stretch/>
        </p:blipFill>
        <p:spPr>
          <a:xfrm>
            <a:off x="91441" y="2796966"/>
            <a:ext cx="7934960" cy="265153"/>
          </a:xfrm>
          <a:prstGeom prst="rect">
            <a:avLst/>
          </a:prstGeom>
        </p:spPr>
      </p:pic>
      <p:pic>
        <p:nvPicPr>
          <p:cNvPr id="12" name="Content Placeholder 4">
            <a:extLst>
              <a:ext uri="{FF2B5EF4-FFF2-40B4-BE49-F238E27FC236}">
                <a16:creationId xmlns:a16="http://schemas.microsoft.com/office/drawing/2014/main" id="{74E6B6E9-0CCE-4B01-B56F-C20CC2A1961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08" t="31136" r="47632" b="59072"/>
          <a:stretch/>
        </p:blipFill>
        <p:spPr>
          <a:xfrm>
            <a:off x="95250" y="2816756"/>
            <a:ext cx="384048" cy="2592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86A8226-AA67-4C14-B0A9-55B123A52C0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412" t="26829" r="24272" b="6317"/>
          <a:stretch/>
        </p:blipFill>
        <p:spPr>
          <a:xfrm rot="395221">
            <a:off x="2351848" y="3124495"/>
            <a:ext cx="7710892" cy="554274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9D4341C-E582-465A-BA4A-BD889499994B}"/>
              </a:ext>
            </a:extLst>
          </p:cNvPr>
          <p:cNvSpPr/>
          <p:nvPr/>
        </p:nvSpPr>
        <p:spPr>
          <a:xfrm>
            <a:off x="0" y="-27633"/>
            <a:ext cx="9144000" cy="105419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  <a:spcAft>
                <a:spcPts val="600"/>
              </a:spcAft>
            </a:pPr>
            <a:r>
              <a:rPr lang="en-US" sz="5400" dirty="0"/>
              <a:t> Civic Duty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05953C7-1529-4A6B-B52F-DB2E7ED84827}"/>
              </a:ext>
            </a:extLst>
          </p:cNvPr>
          <p:cNvSpPr/>
          <p:nvPr/>
        </p:nvSpPr>
        <p:spPr>
          <a:xfrm>
            <a:off x="0" y="3630270"/>
            <a:ext cx="243374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/>
              <a:t>Heuristics</a:t>
            </a:r>
          </a:p>
        </p:txBody>
      </p:sp>
    </p:spTree>
    <p:extLst>
      <p:ext uri="{BB962C8B-B14F-4D97-AF65-F5344CB8AC3E}">
        <p14:creationId xmlns:p14="http://schemas.microsoft.com/office/powerpoint/2010/main" val="17799187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0FE8EB29-DBA2-4E80-B234-9F081A3CFB0B}"/>
              </a:ext>
            </a:extLst>
          </p:cNvPr>
          <p:cNvSpPr txBox="1">
            <a:spLocks/>
          </p:cNvSpPr>
          <p:nvPr/>
        </p:nvSpPr>
        <p:spPr>
          <a:xfrm>
            <a:off x="628650" y="1253331"/>
            <a:ext cx="3750310" cy="6592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4000" dirty="0">
                <a:solidFill>
                  <a:schemeClr val="accent2"/>
                </a:solidFill>
              </a:rPr>
              <a:t>JavaScript</a:t>
            </a:r>
            <a:endParaRPr lang="en-US" sz="4000" dirty="0"/>
          </a:p>
        </p:txBody>
      </p:sp>
      <p:pic>
        <p:nvPicPr>
          <p:cNvPr id="11" name="Content Placeholder 4">
            <a:extLst>
              <a:ext uri="{FF2B5EF4-FFF2-40B4-BE49-F238E27FC236}">
                <a16:creationId xmlns:a16="http://schemas.microsoft.com/office/drawing/2014/main" id="{7DE551D1-1EC1-49B4-9A7E-893023C075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64300" b="67322"/>
          <a:stretch/>
        </p:blipFill>
        <p:spPr>
          <a:xfrm>
            <a:off x="91441" y="1968933"/>
            <a:ext cx="6776142" cy="880972"/>
          </a:xfrm>
        </p:spPr>
      </p:pic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8E9DAF97-BD68-4D28-A7C5-A84C14DAF3A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68955" r="58195" b="21209"/>
          <a:stretch/>
        </p:blipFill>
        <p:spPr>
          <a:xfrm>
            <a:off x="91441" y="2796966"/>
            <a:ext cx="7934960" cy="265153"/>
          </a:xfrm>
          <a:prstGeom prst="rect">
            <a:avLst/>
          </a:prstGeom>
        </p:spPr>
      </p:pic>
      <p:pic>
        <p:nvPicPr>
          <p:cNvPr id="12" name="Content Placeholder 4">
            <a:extLst>
              <a:ext uri="{FF2B5EF4-FFF2-40B4-BE49-F238E27FC236}">
                <a16:creationId xmlns:a16="http://schemas.microsoft.com/office/drawing/2014/main" id="{74E6B6E9-0CCE-4B01-B56F-C20CC2A1961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08" t="31136" r="47632" b="59072"/>
          <a:stretch/>
        </p:blipFill>
        <p:spPr>
          <a:xfrm>
            <a:off x="95250" y="2816756"/>
            <a:ext cx="384048" cy="25923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D9DA2D2-4702-46FB-A2F7-1E02BB925A7C}"/>
                  </a:ext>
                </a:extLst>
              </p:cNvPr>
              <p:cNvSpPr txBox="1"/>
              <p:nvPr/>
            </p:nvSpPr>
            <p:spPr>
              <a:xfrm>
                <a:off x="1035294" y="4526096"/>
                <a:ext cx="4041976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/>
                  <a:t>“</a:t>
                </a:r>
                <a:r>
                  <a:rPr lang="en-US" sz="3200" dirty="0" err="1"/>
                  <a:t>css</a:t>
                </a:r>
                <a:r>
                  <a:rPr lang="en-US" sz="3200" b="1" dirty="0" err="1"/>
                  <a:t>Text</a:t>
                </a:r>
                <a:r>
                  <a:rPr lang="en-US" sz="3200" dirty="0"/>
                  <a:t>”	</a:t>
                </a:r>
                <a14:m>
                  <m:oMath xmlns:m="http://schemas.openxmlformats.org/officeDocument/2006/math">
                    <m:r>
                      <a:rPr lang="en-US" sz="3200" i="1" dirty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→</m:t>
                    </m:r>
                  </m:oMath>
                </a14:m>
                <a:r>
                  <a:rPr lang="en-US" sz="3200" dirty="0">
                    <a:sym typeface="Wingdings" panose="05000000000000000000" pitchFamily="2" charset="2"/>
                  </a:rPr>
                  <a:t> string!</a:t>
                </a:r>
              </a:p>
              <a:p>
                <a:r>
                  <a:rPr lang="en-US" sz="3200" dirty="0"/>
                  <a:t>“p”	   		</a:t>
                </a:r>
                <a14:m>
                  <m:oMath xmlns:m="http://schemas.openxmlformats.org/officeDocument/2006/math">
                    <m:r>
                      <a:rPr lang="en-US" sz="3200" i="1" dirty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→</m:t>
                    </m:r>
                  </m:oMath>
                </a14:m>
                <a:r>
                  <a:rPr lang="en-US" sz="3200" dirty="0">
                    <a:sym typeface="Wingdings" panose="05000000000000000000" pitchFamily="2" charset="2"/>
                  </a:rPr>
                  <a:t> ???</a:t>
                </a:r>
                <a:endParaRPr lang="en-US" sz="32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D9DA2D2-4702-46FB-A2F7-1E02BB925A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5294" y="4526096"/>
                <a:ext cx="4041976" cy="1077218"/>
              </a:xfrm>
              <a:prstGeom prst="rect">
                <a:avLst/>
              </a:prstGeom>
              <a:blipFill>
                <a:blip r:embed="rId3"/>
                <a:stretch>
                  <a:fillRect l="-3922" t="-6780" b="-180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7203CDF3-DD0A-4F83-932C-0FD016A57A6D}"/>
              </a:ext>
            </a:extLst>
          </p:cNvPr>
          <p:cNvSpPr/>
          <p:nvPr/>
        </p:nvSpPr>
        <p:spPr>
          <a:xfrm>
            <a:off x="0" y="3630270"/>
            <a:ext cx="243374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/>
              <a:t>Heuristics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2444ED3-5F83-416C-947F-EA6EC762D3DC}"/>
              </a:ext>
            </a:extLst>
          </p:cNvPr>
          <p:cNvSpPr/>
          <p:nvPr/>
        </p:nvSpPr>
        <p:spPr>
          <a:xfrm>
            <a:off x="0" y="-27633"/>
            <a:ext cx="9144000" cy="105419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  <a:spcAft>
                <a:spcPts val="600"/>
              </a:spcAft>
            </a:pPr>
            <a:r>
              <a:rPr lang="en-US" sz="5400" dirty="0"/>
              <a:t> Civic Duty</a:t>
            </a:r>
          </a:p>
        </p:txBody>
      </p:sp>
    </p:spTree>
    <p:extLst>
      <p:ext uri="{BB962C8B-B14F-4D97-AF65-F5344CB8AC3E}">
        <p14:creationId xmlns:p14="http://schemas.microsoft.com/office/powerpoint/2010/main" val="1533990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7931</TotalTime>
  <Words>486</Words>
  <Application>Microsoft Office PowerPoint</Application>
  <PresentationFormat>On-screen Show (4:3)</PresentationFormat>
  <Paragraphs>182</Paragraphs>
  <Slides>43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0" baseType="lpstr">
      <vt:lpstr>Arial</vt:lpstr>
      <vt:lpstr>Calibri</vt:lpstr>
      <vt:lpstr>Calibri Light</vt:lpstr>
      <vt:lpstr>Cambria Math</vt:lpstr>
      <vt:lpstr>Courier New</vt:lpstr>
      <vt:lpstr>Wingdings</vt:lpstr>
      <vt:lpstr>Office Theme</vt:lpstr>
      <vt:lpstr>Deep Learning   Type  Inference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Learning for Type Inference</dc:title>
  <dc:creator>Vincent Hellendoorn</dc:creator>
  <cp:lastModifiedBy>Vincent Hellendoorn</cp:lastModifiedBy>
  <cp:revision>200</cp:revision>
  <dcterms:created xsi:type="dcterms:W3CDTF">2018-01-31T17:41:11Z</dcterms:created>
  <dcterms:modified xsi:type="dcterms:W3CDTF">2018-11-06T18:27:49Z</dcterms:modified>
</cp:coreProperties>
</file>